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369" r:id="rId2"/>
    <p:sldId id="371" r:id="rId3"/>
    <p:sldId id="370" r:id="rId4"/>
    <p:sldId id="372" r:id="rId5"/>
    <p:sldId id="256" r:id="rId6"/>
    <p:sldId id="257" r:id="rId7"/>
    <p:sldId id="260" r:id="rId8"/>
    <p:sldId id="261" r:id="rId9"/>
    <p:sldId id="321" r:id="rId10"/>
    <p:sldId id="323" r:id="rId11"/>
    <p:sldId id="324" r:id="rId12"/>
    <p:sldId id="325" r:id="rId13"/>
    <p:sldId id="326" r:id="rId14"/>
    <p:sldId id="322" r:id="rId15"/>
    <p:sldId id="259" r:id="rId16"/>
    <p:sldId id="262" r:id="rId17"/>
    <p:sldId id="264" r:id="rId18"/>
    <p:sldId id="266" r:id="rId19"/>
    <p:sldId id="265" r:id="rId20"/>
    <p:sldId id="267" r:id="rId21"/>
    <p:sldId id="268" r:id="rId22"/>
    <p:sldId id="269" r:id="rId23"/>
    <p:sldId id="270" r:id="rId24"/>
    <p:sldId id="271" r:id="rId25"/>
    <p:sldId id="276" r:id="rId26"/>
    <p:sldId id="272" r:id="rId27"/>
    <p:sldId id="273" r:id="rId28"/>
    <p:sldId id="274" r:id="rId29"/>
    <p:sldId id="275" r:id="rId30"/>
    <p:sldId id="277" r:id="rId31"/>
    <p:sldId id="279" r:id="rId32"/>
    <p:sldId id="278" r:id="rId33"/>
    <p:sldId id="280" r:id="rId34"/>
    <p:sldId id="281" r:id="rId35"/>
    <p:sldId id="282" r:id="rId36"/>
    <p:sldId id="283" r:id="rId37"/>
    <p:sldId id="285" r:id="rId38"/>
    <p:sldId id="284" r:id="rId39"/>
    <p:sldId id="286" r:id="rId40"/>
    <p:sldId id="287" r:id="rId41"/>
    <p:sldId id="288" r:id="rId42"/>
    <p:sldId id="289" r:id="rId43"/>
    <p:sldId id="290" r:id="rId44"/>
    <p:sldId id="291" r:id="rId45"/>
    <p:sldId id="292" r:id="rId46"/>
    <p:sldId id="293" r:id="rId47"/>
    <p:sldId id="294" r:id="rId48"/>
    <p:sldId id="295" r:id="rId49"/>
    <p:sldId id="301" r:id="rId50"/>
    <p:sldId id="296" r:id="rId51"/>
    <p:sldId id="297" r:id="rId52"/>
    <p:sldId id="298" r:id="rId53"/>
    <p:sldId id="299" r:id="rId54"/>
    <p:sldId id="303" r:id="rId55"/>
    <p:sldId id="302" r:id="rId56"/>
    <p:sldId id="304" r:id="rId57"/>
    <p:sldId id="300"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7" r:id="rId75"/>
    <p:sldId id="328" r:id="rId76"/>
    <p:sldId id="329" r:id="rId77"/>
    <p:sldId id="330" r:id="rId78"/>
    <p:sldId id="331" r:id="rId79"/>
    <p:sldId id="332" r:id="rId80"/>
    <p:sldId id="333" r:id="rId81"/>
    <p:sldId id="334"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4" r:id="rId100"/>
    <p:sldId id="353"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258" r:id="rId116"/>
  </p:sldIdLst>
  <p:sldSz cx="9144000" cy="5143500" type="screen16x9"/>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r qué?" id="{A71DEDFB-4067-44C1-8060-81339C866926}">
          <p14:sldIdLst>
            <p14:sldId id="369"/>
            <p14:sldId id="371"/>
            <p14:sldId id="370"/>
            <p14:sldId id="372"/>
          </p14:sldIdLst>
        </p14:section>
        <p14:section name="Estadísticas" id="{BEB55BDA-0111-465D-A8B2-4447A27E0692}">
          <p14:sldIdLst>
            <p14:sldId id="256"/>
            <p14:sldId id="257"/>
            <p14:sldId id="260"/>
            <p14:sldId id="261"/>
          </p14:sldIdLst>
        </p14:section>
        <p14:section name="Google Chrome DEveloper Tools" id="{BBCD7599-F236-4461-8C40-36C09B957CB1}">
          <p14:sldIdLst>
            <p14:sldId id="321"/>
            <p14:sldId id="323"/>
            <p14:sldId id="324"/>
            <p14:sldId id="325"/>
            <p14:sldId id="326"/>
            <p14:sldId id="322"/>
          </p14:sldIdLst>
        </p14:section>
        <p14:section name="Estructura de una página web" id="{FA398400-5E7B-4726-BAE6-96FE6C844839}">
          <p14:sldIdLst>
            <p14:sldId id="259"/>
            <p14:sldId id="262"/>
            <p14:sldId id="264"/>
            <p14:sldId id="266"/>
            <p14:sldId id="265"/>
            <p14:sldId id="267"/>
            <p14:sldId id="268"/>
            <p14:sldId id="269"/>
            <p14:sldId id="270"/>
            <p14:sldId id="271"/>
            <p14:sldId id="276"/>
            <p14:sldId id="272"/>
            <p14:sldId id="273"/>
            <p14:sldId id="274"/>
            <p14:sldId id="275"/>
            <p14:sldId id="277"/>
            <p14:sldId id="279"/>
            <p14:sldId id="278"/>
            <p14:sldId id="280"/>
            <p14:sldId id="281"/>
            <p14:sldId id="282"/>
            <p14:sldId id="283"/>
            <p14:sldId id="285"/>
            <p14:sldId id="284"/>
            <p14:sldId id="286"/>
            <p14:sldId id="287"/>
            <p14:sldId id="288"/>
            <p14:sldId id="289"/>
            <p14:sldId id="290"/>
            <p14:sldId id="291"/>
            <p14:sldId id="292"/>
            <p14:sldId id="293"/>
            <p14:sldId id="294"/>
            <p14:sldId id="295"/>
            <p14:sldId id="301"/>
            <p14:sldId id="296"/>
            <p14:sldId id="297"/>
            <p14:sldId id="298"/>
            <p14:sldId id="299"/>
            <p14:sldId id="303"/>
            <p14:sldId id="302"/>
            <p14:sldId id="304"/>
            <p14:sldId id="300"/>
            <p14:sldId id="305"/>
            <p14:sldId id="306"/>
            <p14:sldId id="307"/>
            <p14:sldId id="308"/>
            <p14:sldId id="309"/>
            <p14:sldId id="310"/>
            <p14:sldId id="311"/>
            <p14:sldId id="312"/>
            <p14:sldId id="313"/>
            <p14:sldId id="314"/>
            <p14:sldId id="315"/>
            <p14:sldId id="316"/>
            <p14:sldId id="317"/>
            <p14:sldId id="318"/>
            <p14:sldId id="319"/>
            <p14:sldId id="320"/>
            <p14:sldId id="327"/>
            <p14:sldId id="328"/>
            <p14:sldId id="329"/>
            <p14:sldId id="330"/>
            <p14:sldId id="331"/>
            <p14:sldId id="332"/>
          </p14:sldIdLst>
        </p14:section>
        <p14:section name="Article" id="{AA014E60-77DF-48A5-8C80-E0CA37DC784A}">
          <p14:sldIdLst>
            <p14:sldId id="333"/>
            <p14:sldId id="334"/>
            <p14:sldId id="336"/>
            <p14:sldId id="337"/>
            <p14:sldId id="338"/>
            <p14:sldId id="339"/>
          </p14:sldIdLst>
        </p14:section>
        <p14:section name="Sección sin título" id="{BD126133-3C74-44FB-AD7A-A58830FE01CE}">
          <p14:sldIdLst>
            <p14:sldId id="340"/>
            <p14:sldId id="341"/>
            <p14:sldId id="342"/>
            <p14:sldId id="343"/>
            <p14:sldId id="344"/>
            <p14:sldId id="345"/>
            <p14:sldId id="346"/>
            <p14:sldId id="347"/>
          </p14:sldIdLst>
        </p14:section>
        <p14:section name="Codificacion de caracteres" id="{E64D058C-F8E5-4B46-8F0F-6CF2183906BD}">
          <p14:sldIdLst>
            <p14:sldId id="348"/>
            <p14:sldId id="349"/>
            <p14:sldId id="350"/>
          </p14:sldIdLst>
        </p14:section>
        <p14:section name="CSS" id="{D1D703F5-220F-4374-8437-2E18DF71F23A}">
          <p14:sldIdLst>
            <p14:sldId id="351"/>
            <p14:sldId id="352"/>
            <p14:sldId id="354"/>
            <p14:sldId id="353"/>
            <p14:sldId id="355"/>
            <p14:sldId id="356"/>
            <p14:sldId id="357"/>
            <p14:sldId id="358"/>
            <p14:sldId id="359"/>
            <p14:sldId id="360"/>
            <p14:sldId id="361"/>
          </p14:sldIdLst>
        </p14:section>
        <p14:section name="Paths" id="{3322516D-E63A-4E39-B8E0-74B2DD6CAA9A}">
          <p14:sldIdLst>
            <p14:sldId id="362"/>
            <p14:sldId id="363"/>
            <p14:sldId id="364"/>
            <p14:sldId id="365"/>
            <p14:sldId id="366"/>
            <p14:sldId id="367"/>
            <p14:sldId id="368"/>
          </p14:sldIdLst>
        </p14:section>
        <p14:section name="Imagenes" id="{820C9E7E-3603-46DC-AC10-C7C934866423}">
          <p14:sldIdLst>
            <p14:sldId id="25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D9D2"/>
    <a:srgbClr val="D5F7F6"/>
    <a:srgbClr val="E5F2DA"/>
    <a:srgbClr val="F8F9BF"/>
    <a:srgbClr val="E1CC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25" d="100"/>
          <a:sy n="125" d="100"/>
        </p:scale>
        <p:origin x="-1200" y="-4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A0CED5-ABA6-4101-B624-1B393D56379A}" type="datetimeFigureOut">
              <a:rPr lang="es-ES" smtClean="0"/>
              <a:t>24/03/2019</a:t>
            </a:fld>
            <a:endParaRPr lang="es-ES"/>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B13606-DC3A-4D26-8055-23B38FFB2951}" type="slidenum">
              <a:rPr lang="es-ES" smtClean="0"/>
              <a:t>‹Nº›</a:t>
            </a:fld>
            <a:endParaRPr lang="es-ES"/>
          </a:p>
        </p:txBody>
      </p:sp>
    </p:spTree>
    <p:extLst>
      <p:ext uri="{BB962C8B-B14F-4D97-AF65-F5344CB8AC3E}">
        <p14:creationId xmlns:p14="http://schemas.microsoft.com/office/powerpoint/2010/main" val="1267134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 dirty="0"/>
          </a:p>
        </p:txBody>
      </p:sp>
      <p:sp>
        <p:nvSpPr>
          <p:cNvPr id="4" name="3 Marcador de número de diapositiva"/>
          <p:cNvSpPr>
            <a:spLocks noGrp="1"/>
          </p:cNvSpPr>
          <p:nvPr>
            <p:ph type="sldNum" sz="quarter" idx="10"/>
          </p:nvPr>
        </p:nvSpPr>
        <p:spPr/>
        <p:txBody>
          <a:bodyPr/>
          <a:lstStyle/>
          <a:p>
            <a:fld id="{46B13606-DC3A-4D26-8055-23B38FFB2951}" type="slidenum">
              <a:rPr lang="es-ES" smtClean="0"/>
              <a:t>12</a:t>
            </a:fld>
            <a:endParaRPr lang="es-ES"/>
          </a:p>
        </p:txBody>
      </p:sp>
    </p:spTree>
    <p:extLst>
      <p:ext uri="{BB962C8B-B14F-4D97-AF65-F5344CB8AC3E}">
        <p14:creationId xmlns:p14="http://schemas.microsoft.com/office/powerpoint/2010/main" val="3456415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292F8075-5C69-430D-A48A-1B91AB9D8C94}" type="datetimeFigureOut">
              <a:rPr lang="es-ES" smtClean="0"/>
              <a:t>24/03/2019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86748B0A-EDF2-411C-8E4F-B365B6F44944}" type="slidenum">
              <a:rPr lang="es-ES" smtClean="0"/>
              <a:t>‹Nº›</a:t>
            </a:fld>
            <a:endParaRPr lang="es-ES"/>
          </a:p>
        </p:txBody>
      </p:sp>
    </p:spTree>
    <p:extLst>
      <p:ext uri="{BB962C8B-B14F-4D97-AF65-F5344CB8AC3E}">
        <p14:creationId xmlns:p14="http://schemas.microsoft.com/office/powerpoint/2010/main" val="3232464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92F8075-5C69-430D-A48A-1B91AB9D8C94}" type="datetimeFigureOut">
              <a:rPr lang="es-ES" smtClean="0"/>
              <a:t>24/03/2019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86748B0A-EDF2-411C-8E4F-B365B6F44944}" type="slidenum">
              <a:rPr lang="es-ES" smtClean="0"/>
              <a:t>‹Nº›</a:t>
            </a:fld>
            <a:endParaRPr lang="es-ES"/>
          </a:p>
        </p:txBody>
      </p:sp>
    </p:spTree>
    <p:extLst>
      <p:ext uri="{BB962C8B-B14F-4D97-AF65-F5344CB8AC3E}">
        <p14:creationId xmlns:p14="http://schemas.microsoft.com/office/powerpoint/2010/main" val="1021865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05979"/>
            <a:ext cx="2057400" cy="4388644"/>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05979"/>
            <a:ext cx="6019800" cy="438864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92F8075-5C69-430D-A48A-1B91AB9D8C94}" type="datetimeFigureOut">
              <a:rPr lang="es-ES" smtClean="0"/>
              <a:t>24/03/2019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86748B0A-EDF2-411C-8E4F-B365B6F44944}" type="slidenum">
              <a:rPr lang="es-ES" smtClean="0"/>
              <a:t>‹Nº›</a:t>
            </a:fld>
            <a:endParaRPr lang="es-ES"/>
          </a:p>
        </p:txBody>
      </p:sp>
    </p:spTree>
    <p:extLst>
      <p:ext uri="{BB962C8B-B14F-4D97-AF65-F5344CB8AC3E}">
        <p14:creationId xmlns:p14="http://schemas.microsoft.com/office/powerpoint/2010/main" val="1307278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292F8075-5C69-430D-A48A-1B91AB9D8C94}" type="datetimeFigureOut">
              <a:rPr lang="es-ES" smtClean="0"/>
              <a:t>24/03/2019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86748B0A-EDF2-411C-8E4F-B365B6F44944}" type="slidenum">
              <a:rPr lang="es-ES" smtClean="0"/>
              <a:t>‹Nº›</a:t>
            </a:fld>
            <a:endParaRPr lang="es-ES"/>
          </a:p>
        </p:txBody>
      </p:sp>
    </p:spTree>
    <p:extLst>
      <p:ext uri="{BB962C8B-B14F-4D97-AF65-F5344CB8AC3E}">
        <p14:creationId xmlns:p14="http://schemas.microsoft.com/office/powerpoint/2010/main" val="320275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292F8075-5C69-430D-A48A-1B91AB9D8C94}" type="datetimeFigureOut">
              <a:rPr lang="es-ES" smtClean="0"/>
              <a:t>24/03/2019</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86748B0A-EDF2-411C-8E4F-B365B6F44944}" type="slidenum">
              <a:rPr lang="es-ES" smtClean="0"/>
              <a:t>‹Nº›</a:t>
            </a:fld>
            <a:endParaRPr lang="es-ES"/>
          </a:p>
        </p:txBody>
      </p:sp>
    </p:spTree>
    <p:extLst>
      <p:ext uri="{BB962C8B-B14F-4D97-AF65-F5344CB8AC3E}">
        <p14:creationId xmlns:p14="http://schemas.microsoft.com/office/powerpoint/2010/main" val="2011019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292F8075-5C69-430D-A48A-1B91AB9D8C94}" type="datetimeFigureOut">
              <a:rPr lang="es-ES" smtClean="0"/>
              <a:t>24/03/2019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86748B0A-EDF2-411C-8E4F-B365B6F44944}" type="slidenum">
              <a:rPr lang="es-ES" smtClean="0"/>
              <a:t>‹Nº›</a:t>
            </a:fld>
            <a:endParaRPr lang="es-ES"/>
          </a:p>
        </p:txBody>
      </p:sp>
    </p:spTree>
    <p:extLst>
      <p:ext uri="{BB962C8B-B14F-4D97-AF65-F5344CB8AC3E}">
        <p14:creationId xmlns:p14="http://schemas.microsoft.com/office/powerpoint/2010/main" val="4063186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292F8075-5C69-430D-A48A-1B91AB9D8C94}" type="datetimeFigureOut">
              <a:rPr lang="es-ES" smtClean="0"/>
              <a:t>24/03/2019</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86748B0A-EDF2-411C-8E4F-B365B6F44944}" type="slidenum">
              <a:rPr lang="es-ES" smtClean="0"/>
              <a:t>‹Nº›</a:t>
            </a:fld>
            <a:endParaRPr lang="es-ES"/>
          </a:p>
        </p:txBody>
      </p:sp>
    </p:spTree>
    <p:extLst>
      <p:ext uri="{BB962C8B-B14F-4D97-AF65-F5344CB8AC3E}">
        <p14:creationId xmlns:p14="http://schemas.microsoft.com/office/powerpoint/2010/main" val="87666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292F8075-5C69-430D-A48A-1B91AB9D8C94}" type="datetimeFigureOut">
              <a:rPr lang="es-ES" smtClean="0"/>
              <a:t>24/03/2019</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86748B0A-EDF2-411C-8E4F-B365B6F44944}" type="slidenum">
              <a:rPr lang="es-ES" smtClean="0"/>
              <a:t>‹Nº›</a:t>
            </a:fld>
            <a:endParaRPr lang="es-ES"/>
          </a:p>
        </p:txBody>
      </p:sp>
    </p:spTree>
    <p:extLst>
      <p:ext uri="{BB962C8B-B14F-4D97-AF65-F5344CB8AC3E}">
        <p14:creationId xmlns:p14="http://schemas.microsoft.com/office/powerpoint/2010/main" val="3900698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92F8075-5C69-430D-A48A-1B91AB9D8C94}" type="datetimeFigureOut">
              <a:rPr lang="es-ES" smtClean="0"/>
              <a:t>24/03/2019</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86748B0A-EDF2-411C-8E4F-B365B6F44944}" type="slidenum">
              <a:rPr lang="es-ES" smtClean="0"/>
              <a:t>‹Nº›</a:t>
            </a:fld>
            <a:endParaRPr lang="es-ES"/>
          </a:p>
        </p:txBody>
      </p:sp>
    </p:spTree>
    <p:extLst>
      <p:ext uri="{BB962C8B-B14F-4D97-AF65-F5344CB8AC3E}">
        <p14:creationId xmlns:p14="http://schemas.microsoft.com/office/powerpoint/2010/main" val="406314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92F8075-5C69-430D-A48A-1B91AB9D8C94}" type="datetimeFigureOut">
              <a:rPr lang="es-ES" smtClean="0"/>
              <a:t>24/03/2019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86748B0A-EDF2-411C-8E4F-B365B6F44944}" type="slidenum">
              <a:rPr lang="es-ES" smtClean="0"/>
              <a:t>‹Nº›</a:t>
            </a:fld>
            <a:endParaRPr lang="es-ES"/>
          </a:p>
        </p:txBody>
      </p:sp>
    </p:spTree>
    <p:extLst>
      <p:ext uri="{BB962C8B-B14F-4D97-AF65-F5344CB8AC3E}">
        <p14:creationId xmlns:p14="http://schemas.microsoft.com/office/powerpoint/2010/main" val="3857541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292F8075-5C69-430D-A48A-1B91AB9D8C94}" type="datetimeFigureOut">
              <a:rPr lang="es-ES" smtClean="0"/>
              <a:t>24/03/2019</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86748B0A-EDF2-411C-8E4F-B365B6F44944}" type="slidenum">
              <a:rPr lang="es-ES" smtClean="0"/>
              <a:t>‹Nº›</a:t>
            </a:fld>
            <a:endParaRPr lang="es-ES"/>
          </a:p>
        </p:txBody>
      </p:sp>
    </p:spTree>
    <p:extLst>
      <p:ext uri="{BB962C8B-B14F-4D97-AF65-F5344CB8AC3E}">
        <p14:creationId xmlns:p14="http://schemas.microsoft.com/office/powerpoint/2010/main" val="650580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6000"/>
            <a:lum/>
          </a:blip>
          <a:srcRect/>
          <a:stretch>
            <a:fillRect l="-22000" r="-22000"/>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92F8075-5C69-430D-A48A-1B91AB9D8C94}" type="datetimeFigureOut">
              <a:rPr lang="es-ES" smtClean="0"/>
              <a:t>24/03/2019</a:t>
            </a:fld>
            <a:endParaRPr lang="es-ES"/>
          </a:p>
        </p:txBody>
      </p:sp>
      <p:sp>
        <p:nvSpPr>
          <p:cNvPr id="5" name="4 Marcador de pie de página"/>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6748B0A-EDF2-411C-8E4F-B365B6F44944}" type="slidenum">
              <a:rPr lang="es-ES" smtClean="0"/>
              <a:t>‹Nº›</a:t>
            </a:fld>
            <a:endParaRPr lang="es-ES"/>
          </a:p>
        </p:txBody>
      </p:sp>
    </p:spTree>
    <p:extLst>
      <p:ext uri="{BB962C8B-B14F-4D97-AF65-F5344CB8AC3E}">
        <p14:creationId xmlns:p14="http://schemas.microsoft.com/office/powerpoint/2010/main" val="2063609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s.google.com/web/tools/chrome-devtools/?hl=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nextu.com/blog/8-razones-para-aprender-programar/"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blog.capacityacademy.com/2015/01/23/6-razones-porque-la-programacion-es-para-todo-el-mundo/"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butikkeier.no/browser-usage-statistics-2018-4457b5915154" TargetMode="Externa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hyperlink" Target="https://www.microsiervos.com/archivo/general/que-es-un-feed-rss.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102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solidFill>
            <a:schemeClr val="accent3">
              <a:lumMod val="75000"/>
            </a:schemeClr>
          </a:solidFill>
          <a:ln>
            <a:noFill/>
          </a:ln>
        </p:spPr>
      </p:pic>
      <p:cxnSp>
        <p:nvCxnSpPr>
          <p:cNvPr id="4" name="3 Conector recto de flecha"/>
          <p:cNvCxnSpPr/>
          <p:nvPr/>
        </p:nvCxnSpPr>
        <p:spPr>
          <a:xfrm flipV="1">
            <a:off x="2123728" y="2931790"/>
            <a:ext cx="648072" cy="648072"/>
          </a:xfrm>
          <a:prstGeom prst="straightConnector1">
            <a:avLst/>
          </a:prstGeom>
          <a:ln w="38100">
            <a:solidFill>
              <a:srgbClr val="FF0000"/>
            </a:solidFill>
            <a:tailEnd type="arrow"/>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8531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13000" r="-13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pattFill prst="lgCheck">
            <a:fgClr>
              <a:schemeClr val="accent4">
                <a:lumMod val="40000"/>
                <a:lumOff val="60000"/>
              </a:schemeClr>
            </a:fgClr>
            <a:bgClr>
              <a:schemeClr val="accent5">
                <a:lumMod val="40000"/>
                <a:lumOff val="60000"/>
              </a:schemeClr>
            </a:bgClr>
          </a:pattFill>
        </p:spPr>
        <p:txBody>
          <a:bodyPr>
            <a:normAutofit/>
          </a:bodyPr>
          <a:lstStyle/>
          <a:p>
            <a:r>
              <a:rPr lang="es-ES" dirty="0"/>
              <a:t>Vinculando CSS a tu </a:t>
            </a:r>
            <a:r>
              <a:rPr lang="es-ES" dirty="0" smtClean="0"/>
              <a:t>HTML …</a:t>
            </a:r>
            <a:endParaRPr lang="es-ES" dirty="0"/>
          </a:p>
        </p:txBody>
      </p:sp>
      <p:sp>
        <p:nvSpPr>
          <p:cNvPr id="3" name="2 Marcador de contenido"/>
          <p:cNvSpPr>
            <a:spLocks noGrp="1"/>
          </p:cNvSpPr>
          <p:nvPr>
            <p:ph idx="1"/>
          </p:nvPr>
        </p:nvSpPr>
        <p:spPr>
          <a:pattFill prst="lgCheck">
            <a:fgClr>
              <a:schemeClr val="accent4">
                <a:lumMod val="40000"/>
                <a:lumOff val="60000"/>
              </a:schemeClr>
            </a:fgClr>
            <a:bgClr>
              <a:schemeClr val="accent5">
                <a:lumMod val="40000"/>
                <a:lumOff val="60000"/>
              </a:schemeClr>
            </a:bgClr>
          </a:pattFill>
        </p:spPr>
        <p:txBody>
          <a:bodyPr>
            <a:normAutofit lnSpcReduction="10000"/>
          </a:bodyPr>
          <a:lstStyle/>
          <a:p>
            <a:r>
              <a:rPr lang="es-ES" dirty="0" smtClean="0"/>
              <a:t>Las </a:t>
            </a:r>
            <a:r>
              <a:rPr lang="es-ES" dirty="0"/>
              <a:t>páginas web con diseños complejos a menudo tienen cientos de líneas de código CSS, que pueden ser bastante difíciles de administrar después de un tiempo. </a:t>
            </a:r>
            <a:endParaRPr lang="es-ES" dirty="0" smtClean="0"/>
          </a:p>
          <a:p>
            <a:r>
              <a:rPr lang="es-ES" dirty="0" smtClean="0"/>
              <a:t>Afortunadamente</a:t>
            </a:r>
            <a:r>
              <a:rPr lang="es-ES" dirty="0"/>
              <a:t>, puede crear archivos separados de hojas de estilo para ayudar a dividir su código CSS y hacerlo más manejable. </a:t>
            </a:r>
            <a:endParaRPr lang="es-ES" dirty="0" smtClean="0"/>
          </a:p>
        </p:txBody>
      </p:sp>
    </p:spTree>
    <p:extLst>
      <p:ext uri="{BB962C8B-B14F-4D97-AF65-F5344CB8AC3E}">
        <p14:creationId xmlns:p14="http://schemas.microsoft.com/office/powerpoint/2010/main" val="242572016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13000" r="-13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pattFill prst="lgCheck">
            <a:fgClr>
              <a:schemeClr val="accent4">
                <a:lumMod val="40000"/>
                <a:lumOff val="60000"/>
              </a:schemeClr>
            </a:fgClr>
            <a:bgClr>
              <a:schemeClr val="accent5">
                <a:lumMod val="40000"/>
                <a:lumOff val="60000"/>
              </a:schemeClr>
            </a:bgClr>
          </a:pattFill>
        </p:spPr>
        <p:txBody>
          <a:bodyPr>
            <a:normAutofit/>
          </a:bodyPr>
          <a:lstStyle/>
          <a:p>
            <a:r>
              <a:rPr lang="es-ES" dirty="0"/>
              <a:t>Vinculando CSS a tu </a:t>
            </a:r>
            <a:r>
              <a:rPr lang="es-ES" dirty="0" smtClean="0"/>
              <a:t>HTML …</a:t>
            </a:r>
            <a:endParaRPr lang="es-ES" dirty="0"/>
          </a:p>
        </p:txBody>
      </p:sp>
      <p:sp>
        <p:nvSpPr>
          <p:cNvPr id="3" name="2 Marcador de contenido"/>
          <p:cNvSpPr>
            <a:spLocks noGrp="1"/>
          </p:cNvSpPr>
          <p:nvPr>
            <p:ph idx="1"/>
          </p:nvPr>
        </p:nvSpPr>
        <p:spPr>
          <a:pattFill prst="lgCheck">
            <a:fgClr>
              <a:schemeClr val="accent4">
                <a:lumMod val="40000"/>
                <a:lumOff val="60000"/>
              </a:schemeClr>
            </a:fgClr>
            <a:bgClr>
              <a:schemeClr val="accent5">
                <a:lumMod val="40000"/>
                <a:lumOff val="60000"/>
              </a:schemeClr>
            </a:bgClr>
          </a:pattFill>
        </p:spPr>
        <p:txBody>
          <a:bodyPr>
            <a:normAutofit fontScale="92500" lnSpcReduction="20000"/>
          </a:bodyPr>
          <a:lstStyle/>
          <a:p>
            <a:r>
              <a:rPr lang="es-ES" dirty="0" smtClean="0"/>
              <a:t>Por </a:t>
            </a:r>
            <a:r>
              <a:rPr lang="es-ES" dirty="0"/>
              <a:t>ejemplo, a algunos desarrolladores les resulta más fácil dividir el código responsable del diseño de la página y el código responsable de la marca y los colores en archivos separados.</a:t>
            </a:r>
          </a:p>
          <a:p>
            <a:r>
              <a:rPr lang="es-ES" dirty="0"/>
              <a:t>Para crear una hoja de estilo externa, simplemente necesita crear un archivo en su editor de texto que use la extensión de archivo .</a:t>
            </a:r>
            <a:r>
              <a:rPr lang="es-ES" dirty="0" err="1"/>
              <a:t>css</a:t>
            </a:r>
            <a:r>
              <a:rPr lang="es-ES" dirty="0"/>
              <a:t>.</a:t>
            </a:r>
          </a:p>
        </p:txBody>
      </p:sp>
    </p:spTree>
    <p:extLst>
      <p:ext uri="{BB962C8B-B14F-4D97-AF65-F5344CB8AC3E}">
        <p14:creationId xmlns:p14="http://schemas.microsoft.com/office/powerpoint/2010/main" val="27551409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13000" r="-13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pattFill prst="lgCheck">
            <a:fgClr>
              <a:schemeClr val="accent4">
                <a:lumMod val="40000"/>
                <a:lumOff val="60000"/>
              </a:schemeClr>
            </a:fgClr>
            <a:bgClr>
              <a:schemeClr val="accent5">
                <a:lumMod val="40000"/>
                <a:lumOff val="60000"/>
              </a:schemeClr>
            </a:bgClr>
          </a:pattFill>
        </p:spPr>
        <p:txBody>
          <a:bodyPr>
            <a:normAutofit/>
          </a:bodyPr>
          <a:lstStyle/>
          <a:p>
            <a:r>
              <a:rPr lang="es-ES" dirty="0"/>
              <a:t>Vinculando CSS a tu </a:t>
            </a:r>
            <a:r>
              <a:rPr lang="es-ES" dirty="0" smtClean="0"/>
              <a:t>HTML …</a:t>
            </a:r>
            <a:endParaRPr lang="es-ES" dirty="0"/>
          </a:p>
        </p:txBody>
      </p:sp>
      <p:sp>
        <p:nvSpPr>
          <p:cNvPr id="3" name="2 Marcador de contenido"/>
          <p:cNvSpPr>
            <a:spLocks noGrp="1"/>
          </p:cNvSpPr>
          <p:nvPr>
            <p:ph idx="1"/>
          </p:nvPr>
        </p:nvSpPr>
        <p:spPr>
          <a:pattFill prst="lgCheck">
            <a:fgClr>
              <a:schemeClr val="accent4">
                <a:lumMod val="40000"/>
                <a:lumOff val="60000"/>
              </a:schemeClr>
            </a:fgClr>
            <a:bgClr>
              <a:schemeClr val="accent5">
                <a:lumMod val="40000"/>
                <a:lumOff val="60000"/>
              </a:schemeClr>
            </a:bgClr>
          </a:pattFill>
        </p:spPr>
        <p:txBody>
          <a:bodyPr>
            <a:normAutofit/>
          </a:bodyPr>
          <a:lstStyle/>
          <a:p>
            <a:r>
              <a:rPr lang="es-ES" dirty="0"/>
              <a:t>Una vez que tenga su código CSS en su propio archivo de hojas de estilo, debe vincularlo a su página web para que el navegador sepa cómo encontrarlo. </a:t>
            </a:r>
            <a:endParaRPr lang="es-ES" dirty="0" smtClean="0"/>
          </a:p>
          <a:p>
            <a:r>
              <a:rPr lang="es-ES" dirty="0" smtClean="0"/>
              <a:t>Haces </a:t>
            </a:r>
            <a:r>
              <a:rPr lang="es-ES" dirty="0"/>
              <a:t>esto usando el elemento &lt;link&gt;.</a:t>
            </a:r>
          </a:p>
          <a:p>
            <a:r>
              <a:rPr lang="es-ES" dirty="0">
                <a:solidFill>
                  <a:srgbClr val="FF0000"/>
                </a:solidFill>
                <a:effectLst>
                  <a:glow rad="101600">
                    <a:schemeClr val="accent6">
                      <a:satMod val="175000"/>
                      <a:alpha val="40000"/>
                    </a:schemeClr>
                  </a:glow>
                </a:effectLst>
              </a:rPr>
              <a:t>&lt;link </a:t>
            </a:r>
            <a:r>
              <a:rPr lang="es-ES" dirty="0" err="1">
                <a:solidFill>
                  <a:srgbClr val="FF0000"/>
                </a:solidFill>
                <a:effectLst>
                  <a:glow rad="101600">
                    <a:schemeClr val="accent6">
                      <a:satMod val="175000"/>
                      <a:alpha val="40000"/>
                    </a:schemeClr>
                  </a:glow>
                </a:effectLst>
              </a:rPr>
              <a:t>rel</a:t>
            </a:r>
            <a:r>
              <a:rPr lang="es-ES" dirty="0">
                <a:solidFill>
                  <a:srgbClr val="FF0000"/>
                </a:solidFill>
                <a:effectLst>
                  <a:glow rad="101600">
                    <a:schemeClr val="accent6">
                      <a:satMod val="175000"/>
                      <a:alpha val="40000"/>
                    </a:schemeClr>
                  </a:glow>
                </a:effectLst>
              </a:rPr>
              <a:t> = </a:t>
            </a:r>
            <a:r>
              <a:rPr lang="es-ES" dirty="0" smtClean="0">
                <a:solidFill>
                  <a:srgbClr val="FF0000"/>
                </a:solidFill>
                <a:effectLst>
                  <a:glow rad="101600">
                    <a:schemeClr val="accent6">
                      <a:satMod val="175000"/>
                      <a:alpha val="40000"/>
                    </a:schemeClr>
                  </a:glow>
                </a:effectLst>
              </a:rPr>
              <a:t>“</a:t>
            </a:r>
            <a:r>
              <a:rPr lang="es-ES" dirty="0" err="1" smtClean="0">
                <a:solidFill>
                  <a:srgbClr val="0070C0"/>
                </a:solidFill>
                <a:effectLst>
                  <a:glow rad="101600">
                    <a:schemeClr val="accent6">
                      <a:satMod val="175000"/>
                      <a:alpha val="40000"/>
                    </a:schemeClr>
                  </a:glow>
                </a:effectLst>
              </a:rPr>
              <a:t>stylesheet</a:t>
            </a:r>
            <a:r>
              <a:rPr lang="es-ES" dirty="0" smtClean="0">
                <a:solidFill>
                  <a:srgbClr val="FF0000"/>
                </a:solidFill>
                <a:effectLst>
                  <a:glow rad="101600">
                    <a:schemeClr val="accent6">
                      <a:satMod val="175000"/>
                      <a:alpha val="40000"/>
                    </a:schemeClr>
                  </a:glow>
                </a:effectLst>
              </a:rPr>
              <a:t>" </a:t>
            </a:r>
            <a:r>
              <a:rPr lang="es-ES" dirty="0" err="1">
                <a:solidFill>
                  <a:srgbClr val="FF0000"/>
                </a:solidFill>
                <a:effectLst>
                  <a:glow rad="101600">
                    <a:schemeClr val="accent6">
                      <a:satMod val="175000"/>
                      <a:alpha val="40000"/>
                    </a:schemeClr>
                  </a:glow>
                </a:effectLst>
              </a:rPr>
              <a:t>href</a:t>
            </a:r>
            <a:r>
              <a:rPr lang="es-ES" dirty="0">
                <a:solidFill>
                  <a:srgbClr val="FF0000"/>
                </a:solidFill>
                <a:effectLst>
                  <a:glow rad="101600">
                    <a:schemeClr val="accent6">
                      <a:satMod val="175000"/>
                      <a:alpha val="40000"/>
                    </a:schemeClr>
                  </a:glow>
                </a:effectLst>
              </a:rPr>
              <a:t> = "</a:t>
            </a:r>
            <a:r>
              <a:rPr lang="es-ES" dirty="0">
                <a:solidFill>
                  <a:srgbClr val="00B050"/>
                </a:solidFill>
                <a:effectLst>
                  <a:glow rad="101600">
                    <a:schemeClr val="accent6">
                      <a:satMod val="175000"/>
                      <a:alpha val="40000"/>
                    </a:schemeClr>
                  </a:glow>
                </a:effectLst>
              </a:rPr>
              <a:t>style.css</a:t>
            </a:r>
            <a:r>
              <a:rPr lang="es-ES" dirty="0" smtClean="0">
                <a:solidFill>
                  <a:srgbClr val="FF0000"/>
                </a:solidFill>
                <a:effectLst>
                  <a:glow rad="101600">
                    <a:schemeClr val="accent6">
                      <a:satMod val="175000"/>
                      <a:alpha val="40000"/>
                    </a:schemeClr>
                  </a:glow>
                </a:effectLst>
              </a:rPr>
              <a:t>"&gt;</a:t>
            </a:r>
            <a:endParaRPr lang="es-ES" dirty="0">
              <a:solidFill>
                <a:srgbClr val="FF0000"/>
              </a:solidFill>
              <a:effectLst>
                <a:glow rad="101600">
                  <a:schemeClr val="accent6">
                    <a:satMod val="175000"/>
                    <a:alpha val="40000"/>
                  </a:schemeClr>
                </a:glow>
              </a:effectLst>
            </a:endParaRPr>
          </a:p>
        </p:txBody>
      </p:sp>
    </p:spTree>
    <p:extLst>
      <p:ext uri="{BB962C8B-B14F-4D97-AF65-F5344CB8AC3E}">
        <p14:creationId xmlns:p14="http://schemas.microsoft.com/office/powerpoint/2010/main" val="15037969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13000" r="-13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pattFill prst="lgCheck">
            <a:fgClr>
              <a:schemeClr val="accent4">
                <a:lumMod val="40000"/>
                <a:lumOff val="60000"/>
              </a:schemeClr>
            </a:fgClr>
            <a:bgClr>
              <a:schemeClr val="accent5">
                <a:lumMod val="40000"/>
                <a:lumOff val="60000"/>
              </a:schemeClr>
            </a:bgClr>
          </a:pattFill>
        </p:spPr>
        <p:txBody>
          <a:bodyPr>
            <a:normAutofit/>
          </a:bodyPr>
          <a:lstStyle/>
          <a:p>
            <a:r>
              <a:rPr lang="es-ES" dirty="0"/>
              <a:t>Vinculando CSS a tu </a:t>
            </a:r>
            <a:r>
              <a:rPr lang="es-ES" dirty="0" smtClean="0"/>
              <a:t>HTML …</a:t>
            </a:r>
            <a:endParaRPr lang="es-ES" dirty="0"/>
          </a:p>
        </p:txBody>
      </p:sp>
      <p:sp>
        <p:nvSpPr>
          <p:cNvPr id="3" name="2 Marcador de contenido"/>
          <p:cNvSpPr>
            <a:spLocks noGrp="1"/>
          </p:cNvSpPr>
          <p:nvPr>
            <p:ph idx="1"/>
          </p:nvPr>
        </p:nvSpPr>
        <p:spPr>
          <a:pattFill prst="lgCheck">
            <a:fgClr>
              <a:schemeClr val="accent4">
                <a:lumMod val="40000"/>
                <a:lumOff val="60000"/>
              </a:schemeClr>
            </a:fgClr>
            <a:bgClr>
              <a:schemeClr val="accent5">
                <a:lumMod val="40000"/>
                <a:lumOff val="60000"/>
              </a:schemeClr>
            </a:bgClr>
          </a:pattFill>
        </p:spPr>
        <p:txBody>
          <a:bodyPr>
            <a:normAutofit fontScale="92500" lnSpcReduction="10000"/>
          </a:bodyPr>
          <a:lstStyle/>
          <a:p>
            <a:r>
              <a:rPr lang="es-ES" dirty="0" smtClean="0"/>
              <a:t>El </a:t>
            </a:r>
            <a:r>
              <a:rPr lang="es-ES" dirty="0"/>
              <a:t>elemento </a:t>
            </a:r>
            <a:r>
              <a:rPr lang="es-ES" dirty="0" smtClean="0"/>
              <a:t>link utiliza </a:t>
            </a:r>
            <a:r>
              <a:rPr lang="es-ES" dirty="0"/>
              <a:t>dos atributos para dirigir el navegador a sus recursos separados, como las hojas de estilo: los atributos </a:t>
            </a:r>
            <a:r>
              <a:rPr lang="es-ES" dirty="0" err="1"/>
              <a:t>rel</a:t>
            </a:r>
            <a:r>
              <a:rPr lang="es-ES" dirty="0"/>
              <a:t> y </a:t>
            </a:r>
            <a:r>
              <a:rPr lang="es-ES" dirty="0" err="1"/>
              <a:t>href</a:t>
            </a:r>
            <a:r>
              <a:rPr lang="es-ES" dirty="0"/>
              <a:t>. </a:t>
            </a:r>
            <a:endParaRPr lang="es-ES" dirty="0" smtClean="0"/>
          </a:p>
          <a:p>
            <a:r>
              <a:rPr lang="es-ES" dirty="0" smtClean="0"/>
              <a:t>El </a:t>
            </a:r>
            <a:r>
              <a:rPr lang="es-ES" dirty="0"/>
              <a:t>atributo </a:t>
            </a:r>
            <a:r>
              <a:rPr lang="es-ES" dirty="0" err="1"/>
              <a:t>rel</a:t>
            </a:r>
            <a:r>
              <a:rPr lang="es-ES" dirty="0"/>
              <a:t> describe la relación del archivo que está vinculando. </a:t>
            </a:r>
            <a:endParaRPr lang="es-ES" dirty="0" smtClean="0"/>
          </a:p>
          <a:p>
            <a:r>
              <a:rPr lang="es-ES" dirty="0" smtClean="0"/>
              <a:t>El </a:t>
            </a:r>
            <a:r>
              <a:rPr lang="es-ES" dirty="0"/>
              <a:t>atributo </a:t>
            </a:r>
            <a:r>
              <a:rPr lang="es-ES" dirty="0" err="1"/>
              <a:t>href</a:t>
            </a:r>
            <a:r>
              <a:rPr lang="es-ES" dirty="0"/>
              <a:t> le dice al navegador dónde puede ubicar el archivo de la hoja de estilo. </a:t>
            </a:r>
            <a:endParaRPr lang="es-ES" dirty="0" smtClean="0"/>
          </a:p>
        </p:txBody>
      </p:sp>
    </p:spTree>
    <p:extLst>
      <p:ext uri="{BB962C8B-B14F-4D97-AF65-F5344CB8AC3E}">
        <p14:creationId xmlns:p14="http://schemas.microsoft.com/office/powerpoint/2010/main" val="159350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13000" r="-13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pattFill prst="lgCheck">
            <a:fgClr>
              <a:schemeClr val="accent4">
                <a:lumMod val="40000"/>
                <a:lumOff val="60000"/>
              </a:schemeClr>
            </a:fgClr>
            <a:bgClr>
              <a:schemeClr val="accent5">
                <a:lumMod val="40000"/>
                <a:lumOff val="60000"/>
              </a:schemeClr>
            </a:bgClr>
          </a:pattFill>
        </p:spPr>
        <p:txBody>
          <a:bodyPr>
            <a:normAutofit/>
          </a:bodyPr>
          <a:lstStyle/>
          <a:p>
            <a:r>
              <a:rPr lang="es-ES" dirty="0"/>
              <a:t>Vinculando CSS a tu </a:t>
            </a:r>
            <a:r>
              <a:rPr lang="es-ES" dirty="0" smtClean="0"/>
              <a:t>HTML …</a:t>
            </a:r>
            <a:endParaRPr lang="es-ES" dirty="0"/>
          </a:p>
        </p:txBody>
      </p:sp>
      <p:sp>
        <p:nvSpPr>
          <p:cNvPr id="3" name="2 Marcador de contenido"/>
          <p:cNvSpPr>
            <a:spLocks noGrp="1"/>
          </p:cNvSpPr>
          <p:nvPr>
            <p:ph idx="1"/>
          </p:nvPr>
        </p:nvSpPr>
        <p:spPr>
          <a:pattFill prst="lgCheck">
            <a:fgClr>
              <a:schemeClr val="accent4">
                <a:lumMod val="40000"/>
                <a:lumOff val="60000"/>
              </a:schemeClr>
            </a:fgClr>
            <a:bgClr>
              <a:schemeClr val="accent5">
                <a:lumMod val="40000"/>
                <a:lumOff val="60000"/>
              </a:schemeClr>
            </a:bgClr>
          </a:pattFill>
        </p:spPr>
        <p:txBody>
          <a:bodyPr>
            <a:normAutofit fontScale="92500" lnSpcReduction="20000"/>
          </a:bodyPr>
          <a:lstStyle/>
          <a:p>
            <a:r>
              <a:rPr lang="es-ES" dirty="0" smtClean="0"/>
              <a:t>En </a:t>
            </a:r>
            <a:r>
              <a:rPr lang="es-ES" dirty="0"/>
              <a:t>el ejemplo anterior, el recurso es una hoja de estilo, por lo que el atributo </a:t>
            </a:r>
            <a:r>
              <a:rPr lang="es-ES" dirty="0" err="1"/>
              <a:t>rel</a:t>
            </a:r>
            <a:r>
              <a:rPr lang="es-ES" dirty="0"/>
              <a:t> tendrá la hoja de estilo de valor, y el atributo </a:t>
            </a:r>
            <a:r>
              <a:rPr lang="es-ES" dirty="0" err="1"/>
              <a:t>href</a:t>
            </a:r>
            <a:r>
              <a:rPr lang="es-ES" dirty="0"/>
              <a:t> apunta a un archivo llamado style.css.</a:t>
            </a:r>
          </a:p>
          <a:p>
            <a:r>
              <a:rPr lang="es-ES" dirty="0"/>
              <a:t>Ahora que tiene una comprensión básica de lo que hace CSS, debe vincular una hoja de estilo a sus plantillas de página para que sean un poco más fáciles de usar.</a:t>
            </a:r>
          </a:p>
        </p:txBody>
      </p:sp>
    </p:spTree>
    <p:extLst>
      <p:ext uri="{BB962C8B-B14F-4D97-AF65-F5344CB8AC3E}">
        <p14:creationId xmlns:p14="http://schemas.microsoft.com/office/powerpoint/2010/main" val="16354232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5368" b="77143"/>
          <a:stretch/>
        </p:blipFill>
        <p:spPr bwMode="auto">
          <a:xfrm>
            <a:off x="1" y="0"/>
            <a:ext cx="3304962" cy="1563638"/>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4 Conector recto de flecha"/>
          <p:cNvCxnSpPr/>
          <p:nvPr/>
        </p:nvCxnSpPr>
        <p:spPr>
          <a:xfrm flipH="1" flipV="1">
            <a:off x="971600" y="123478"/>
            <a:ext cx="680882" cy="144016"/>
          </a:xfrm>
          <a:prstGeom prst="straightConnector1">
            <a:avLst/>
          </a:prstGeom>
          <a:ln w="38100">
            <a:solidFill>
              <a:srgbClr val="FF0000"/>
            </a:solidFill>
            <a:tailEnd type="arrow"/>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52751"/>
          <a:stretch/>
        </p:blipFill>
        <p:spPr bwMode="auto">
          <a:xfrm>
            <a:off x="1763688" y="699542"/>
            <a:ext cx="6686550"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Rectángulo redondeado"/>
          <p:cNvSpPr/>
          <p:nvPr/>
        </p:nvSpPr>
        <p:spPr>
          <a:xfrm>
            <a:off x="2411760" y="2499742"/>
            <a:ext cx="4968552" cy="360040"/>
          </a:xfrm>
          <a:prstGeom prst="roundRect">
            <a:avLst/>
          </a:pr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836665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778"/>
            <a:ext cx="91440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34492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blipFill>
            <a:blip r:embed="rId2"/>
            <a:tile tx="0" ty="0" sx="100000" sy="100000" flip="none" algn="tl"/>
          </a:blipFill>
        </p:spPr>
        <p:txBody>
          <a:bodyPr/>
          <a:lstStyle/>
          <a:p>
            <a:r>
              <a:rPr lang="es-ES" dirty="0" smtClean="0"/>
              <a:t>Varios </a:t>
            </a:r>
            <a:r>
              <a:rPr lang="es-ES" dirty="0" err="1" smtClean="0"/>
              <a:t>css</a:t>
            </a:r>
            <a:endParaRPr lang="es-ES" dirty="0"/>
          </a:p>
        </p:txBody>
      </p:sp>
      <p:sp>
        <p:nvSpPr>
          <p:cNvPr id="3" name="2 Marcador de contenido"/>
          <p:cNvSpPr>
            <a:spLocks noGrp="1"/>
          </p:cNvSpPr>
          <p:nvPr>
            <p:ph idx="1"/>
          </p:nvPr>
        </p:nvSpPr>
        <p:spPr>
          <a:blipFill>
            <a:blip r:embed="rId2"/>
            <a:tile tx="0" ty="0" sx="100000" sy="100000" flip="none" algn="tl"/>
          </a:blipFill>
        </p:spPr>
        <p:txBody>
          <a:bodyPr>
            <a:normAutofit fontScale="92500" lnSpcReduction="20000"/>
          </a:bodyPr>
          <a:lstStyle/>
          <a:p>
            <a:r>
              <a:rPr lang="es-ES" dirty="0"/>
              <a:t>Puede utilizar varios elementos &lt;link&gt; para hacer referencia a varias hojas de estilo. </a:t>
            </a:r>
            <a:endParaRPr lang="es-ES" dirty="0" smtClean="0"/>
          </a:p>
          <a:p>
            <a:r>
              <a:rPr lang="es-ES" dirty="0" smtClean="0"/>
              <a:t>Sin </a:t>
            </a:r>
            <a:r>
              <a:rPr lang="es-ES" dirty="0"/>
              <a:t>embargo, se considera una buena práctica minimizar el número de archivos externos que necesita su página web. </a:t>
            </a:r>
            <a:endParaRPr lang="es-ES" dirty="0" smtClean="0"/>
          </a:p>
          <a:p>
            <a:r>
              <a:rPr lang="es-ES" dirty="0" smtClean="0"/>
              <a:t>¿</a:t>
            </a:r>
            <a:r>
              <a:rPr lang="es-ES" dirty="0"/>
              <a:t>La razón? </a:t>
            </a:r>
            <a:endParaRPr lang="es-ES" dirty="0" smtClean="0"/>
          </a:p>
          <a:p>
            <a:r>
              <a:rPr lang="es-ES" dirty="0" smtClean="0"/>
              <a:t>Cuantos </a:t>
            </a:r>
            <a:r>
              <a:rPr lang="es-ES" dirty="0"/>
              <a:t>más archivos externos tenga, más tardará en cargarse la página.</a:t>
            </a:r>
          </a:p>
        </p:txBody>
      </p:sp>
    </p:spTree>
    <p:extLst>
      <p:ext uri="{BB962C8B-B14F-4D97-AF65-F5344CB8AC3E}">
        <p14:creationId xmlns:p14="http://schemas.microsoft.com/office/powerpoint/2010/main" val="7025599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blipFill>
            <a:blip r:embed="rId2"/>
            <a:tile tx="0" ty="0" sx="100000" sy="100000" flip="none" algn="tl"/>
          </a:blipFill>
        </p:spPr>
        <p:txBody>
          <a:bodyPr>
            <a:normAutofit/>
          </a:bodyPr>
          <a:lstStyle/>
          <a:p>
            <a:r>
              <a:rPr lang="es-ES" dirty="0"/>
              <a:t>Rutas relativas y </a:t>
            </a:r>
            <a:r>
              <a:rPr lang="es-ES" dirty="0" smtClean="0"/>
              <a:t>absolutas …</a:t>
            </a:r>
            <a:endParaRPr lang="es-ES" dirty="0"/>
          </a:p>
        </p:txBody>
      </p:sp>
      <p:sp>
        <p:nvSpPr>
          <p:cNvPr id="3" name="2 Marcador de contenido"/>
          <p:cNvSpPr>
            <a:spLocks noGrp="1"/>
          </p:cNvSpPr>
          <p:nvPr>
            <p:ph idx="1"/>
          </p:nvPr>
        </p:nvSpPr>
        <p:spPr>
          <a:blipFill>
            <a:blip r:embed="rId2"/>
            <a:tile tx="0" ty="0" sx="100000" sy="100000" flip="none" algn="tl"/>
          </a:blipFill>
        </p:spPr>
        <p:txBody>
          <a:bodyPr>
            <a:normAutofit fontScale="92500"/>
          </a:bodyPr>
          <a:lstStyle/>
          <a:p>
            <a:r>
              <a:rPr lang="es-ES" dirty="0" smtClean="0"/>
              <a:t>A </a:t>
            </a:r>
            <a:r>
              <a:rPr lang="es-ES" dirty="0"/>
              <a:t>medida que construye sus páginas HTML, necesitará hacer referencia a archivos externos como hojas de estilo CSS, imágenes, archivos JavaScript o incluso otras páginas dentro de su sitio web. </a:t>
            </a:r>
            <a:endParaRPr lang="es-ES" dirty="0" smtClean="0"/>
          </a:p>
          <a:p>
            <a:r>
              <a:rPr lang="es-ES" dirty="0" smtClean="0"/>
              <a:t>Utiliza </a:t>
            </a:r>
            <a:r>
              <a:rPr lang="es-ES" dirty="0"/>
              <a:t>rutas relativas y absolutas para indicar al navegador dónde puede ubicar estos archivos. </a:t>
            </a:r>
            <a:endParaRPr lang="es-ES" dirty="0" smtClean="0"/>
          </a:p>
        </p:txBody>
      </p:sp>
    </p:spTree>
    <p:extLst>
      <p:ext uri="{BB962C8B-B14F-4D97-AF65-F5344CB8AC3E}">
        <p14:creationId xmlns:p14="http://schemas.microsoft.com/office/powerpoint/2010/main" val="1577588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blipFill>
            <a:blip r:embed="rId2"/>
            <a:tile tx="0" ty="0" sx="100000" sy="100000" flip="none" algn="tl"/>
          </a:blipFill>
        </p:spPr>
        <p:txBody>
          <a:bodyPr>
            <a:normAutofit/>
          </a:bodyPr>
          <a:lstStyle/>
          <a:p>
            <a:r>
              <a:rPr lang="es-ES" dirty="0"/>
              <a:t>Rutas relativas y </a:t>
            </a:r>
            <a:r>
              <a:rPr lang="es-ES" dirty="0" smtClean="0"/>
              <a:t>absolutas …</a:t>
            </a:r>
            <a:endParaRPr lang="es-ES" dirty="0"/>
          </a:p>
        </p:txBody>
      </p:sp>
      <p:sp>
        <p:nvSpPr>
          <p:cNvPr id="3" name="2 Marcador de contenido"/>
          <p:cNvSpPr>
            <a:spLocks noGrp="1"/>
          </p:cNvSpPr>
          <p:nvPr>
            <p:ph idx="1"/>
          </p:nvPr>
        </p:nvSpPr>
        <p:spPr>
          <a:xfrm>
            <a:off x="457200" y="1200151"/>
            <a:ext cx="4402832" cy="3459831"/>
          </a:xfrm>
          <a:blipFill>
            <a:blip r:embed="rId2"/>
            <a:tile tx="0" ty="0" sx="100000" sy="100000" flip="none" algn="tl"/>
          </a:blipFill>
        </p:spPr>
        <p:txBody>
          <a:bodyPr>
            <a:normAutofit fontScale="92500"/>
          </a:bodyPr>
          <a:lstStyle/>
          <a:p>
            <a:r>
              <a:rPr lang="es-ES" dirty="0" smtClean="0"/>
              <a:t>La </a:t>
            </a:r>
            <a:r>
              <a:rPr lang="es-ES" dirty="0"/>
              <a:t>Figura 2-15 muestra una estructura de directorio de muestra que usaré cuando explique cómo funcionan estos diferentes tipos de rutas.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131590"/>
            <a:ext cx="3312368" cy="3755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2899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43" y="34290"/>
            <a:ext cx="9071491" cy="49137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74239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10000">
                <a:schemeClr val="accent6">
                  <a:lumMod val="20000"/>
                  <a:lumOff val="80000"/>
                </a:schemeClr>
              </a:gs>
              <a:gs pos="22000">
                <a:schemeClr val="accent3">
                  <a:lumMod val="50000"/>
                </a:schemeClr>
              </a:gs>
              <a:gs pos="77000">
                <a:schemeClr val="accent3">
                  <a:lumMod val="60000"/>
                  <a:lumOff val="40000"/>
                </a:schemeClr>
              </a:gs>
              <a:gs pos="64000">
                <a:schemeClr val="accent6">
                  <a:lumMod val="60000"/>
                  <a:lumOff val="40000"/>
                </a:schemeClr>
              </a:gs>
              <a:gs pos="50000">
                <a:schemeClr val="accent3">
                  <a:lumMod val="75000"/>
                </a:schemeClr>
              </a:gs>
              <a:gs pos="35000">
                <a:schemeClr val="accent6">
                  <a:lumMod val="40000"/>
                  <a:lumOff val="60000"/>
                </a:schemeClr>
              </a:gs>
              <a:gs pos="93000">
                <a:schemeClr val="accent6">
                  <a:lumMod val="75000"/>
                </a:schemeClr>
              </a:gs>
            </a:gsLst>
            <a:lin ang="5400000" scaled="0"/>
          </a:gradFill>
        </p:spPr>
        <p:txBody>
          <a:bodyPr/>
          <a:lstStyle/>
          <a:p>
            <a:r>
              <a:rPr lang="es-ES" dirty="0" smtClean="0"/>
              <a:t>Rutas relativas …</a:t>
            </a:r>
            <a:endParaRPr lang="es-ES" dirty="0"/>
          </a:p>
        </p:txBody>
      </p:sp>
      <p:sp>
        <p:nvSpPr>
          <p:cNvPr id="3" name="2 Marcador de contenido"/>
          <p:cNvSpPr>
            <a:spLocks noGrp="1"/>
          </p:cNvSpPr>
          <p:nvPr>
            <p:ph idx="1"/>
          </p:nvPr>
        </p:nvSpPr>
        <p:spPr>
          <a:gradFill flip="none" rotWithShape="1">
            <a:gsLst>
              <a:gs pos="10000">
                <a:schemeClr val="accent6">
                  <a:lumMod val="20000"/>
                  <a:lumOff val="80000"/>
                </a:schemeClr>
              </a:gs>
              <a:gs pos="22000">
                <a:schemeClr val="accent3">
                  <a:lumMod val="50000"/>
                </a:schemeClr>
              </a:gs>
              <a:gs pos="77000">
                <a:schemeClr val="accent3">
                  <a:lumMod val="60000"/>
                  <a:lumOff val="40000"/>
                </a:schemeClr>
              </a:gs>
              <a:gs pos="64000">
                <a:schemeClr val="accent6">
                  <a:lumMod val="60000"/>
                  <a:lumOff val="40000"/>
                </a:schemeClr>
              </a:gs>
              <a:gs pos="50000">
                <a:schemeClr val="accent3">
                  <a:lumMod val="75000"/>
                </a:schemeClr>
              </a:gs>
              <a:gs pos="35000">
                <a:schemeClr val="accent6">
                  <a:lumMod val="40000"/>
                  <a:lumOff val="60000"/>
                </a:schemeClr>
              </a:gs>
              <a:gs pos="93000">
                <a:schemeClr val="accent6">
                  <a:lumMod val="75000"/>
                </a:schemeClr>
              </a:gs>
            </a:gsLst>
            <a:path path="circle">
              <a:fillToRect l="100000" b="100000"/>
            </a:path>
            <a:tileRect t="-100000" r="-100000"/>
          </a:gradFill>
        </p:spPr>
        <p:txBody>
          <a:bodyPr>
            <a:normAutofit fontScale="85000" lnSpcReduction="10000"/>
          </a:bodyPr>
          <a:lstStyle/>
          <a:p>
            <a:r>
              <a:rPr lang="es-ES" dirty="0"/>
              <a:t>Las rutas relativas se refieren a la ubicación del archivo deseado en relación con la ubicación de la página actual.</a:t>
            </a:r>
          </a:p>
          <a:p>
            <a:r>
              <a:rPr lang="es-ES" dirty="0"/>
              <a:t>Por ejemplo, si su hoja de estilo está contenida dentro de una carpeta llamada </a:t>
            </a:r>
            <a:r>
              <a:rPr lang="es-ES" dirty="0" err="1"/>
              <a:t>css</a:t>
            </a:r>
            <a:r>
              <a:rPr lang="es-ES" dirty="0"/>
              <a:t> que está en la misma carpeta que el documento HTML actual, puede usar la siguiente ruta para vincular al archivo:</a:t>
            </a:r>
          </a:p>
          <a:p>
            <a:r>
              <a:rPr lang="es-ES" dirty="0" err="1"/>
              <a:t>href</a:t>
            </a:r>
            <a:r>
              <a:rPr lang="es-ES" dirty="0"/>
              <a:t> = "</a:t>
            </a:r>
            <a:r>
              <a:rPr lang="es-ES" dirty="0" err="1"/>
              <a:t>css</a:t>
            </a:r>
            <a:r>
              <a:rPr lang="es-ES" dirty="0"/>
              <a:t> / style.css</a:t>
            </a:r>
            <a:r>
              <a:rPr lang="es-ES" dirty="0" smtClean="0"/>
              <a:t>"</a:t>
            </a:r>
            <a:endParaRPr lang="es-ES" dirty="0"/>
          </a:p>
        </p:txBody>
      </p:sp>
    </p:spTree>
    <p:extLst>
      <p:ext uri="{BB962C8B-B14F-4D97-AF65-F5344CB8AC3E}">
        <p14:creationId xmlns:p14="http://schemas.microsoft.com/office/powerpoint/2010/main" val="42647189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10000">
                <a:schemeClr val="accent6">
                  <a:lumMod val="20000"/>
                  <a:lumOff val="80000"/>
                </a:schemeClr>
              </a:gs>
              <a:gs pos="22000">
                <a:schemeClr val="accent3">
                  <a:lumMod val="50000"/>
                </a:schemeClr>
              </a:gs>
              <a:gs pos="77000">
                <a:schemeClr val="accent3">
                  <a:lumMod val="60000"/>
                  <a:lumOff val="40000"/>
                </a:schemeClr>
              </a:gs>
              <a:gs pos="64000">
                <a:schemeClr val="accent6">
                  <a:lumMod val="60000"/>
                  <a:lumOff val="40000"/>
                </a:schemeClr>
              </a:gs>
              <a:gs pos="50000">
                <a:schemeClr val="accent3">
                  <a:lumMod val="75000"/>
                </a:schemeClr>
              </a:gs>
              <a:gs pos="35000">
                <a:schemeClr val="accent6">
                  <a:lumMod val="40000"/>
                  <a:lumOff val="60000"/>
                </a:schemeClr>
              </a:gs>
              <a:gs pos="93000">
                <a:schemeClr val="accent6">
                  <a:lumMod val="75000"/>
                </a:schemeClr>
              </a:gs>
            </a:gsLst>
            <a:lin ang="5400000" scaled="0"/>
          </a:gradFill>
        </p:spPr>
        <p:txBody>
          <a:bodyPr/>
          <a:lstStyle/>
          <a:p>
            <a:r>
              <a:rPr lang="es-ES" dirty="0" smtClean="0"/>
              <a:t>Rutas relativas …</a:t>
            </a:r>
            <a:endParaRPr lang="es-ES" dirty="0"/>
          </a:p>
        </p:txBody>
      </p:sp>
      <p:sp>
        <p:nvSpPr>
          <p:cNvPr id="3" name="2 Marcador de contenido"/>
          <p:cNvSpPr>
            <a:spLocks noGrp="1"/>
          </p:cNvSpPr>
          <p:nvPr>
            <p:ph idx="1"/>
          </p:nvPr>
        </p:nvSpPr>
        <p:spPr>
          <a:gradFill flip="none" rotWithShape="1">
            <a:gsLst>
              <a:gs pos="10000">
                <a:schemeClr val="accent6">
                  <a:lumMod val="20000"/>
                  <a:lumOff val="80000"/>
                </a:schemeClr>
              </a:gs>
              <a:gs pos="22000">
                <a:schemeClr val="accent3">
                  <a:lumMod val="50000"/>
                </a:schemeClr>
              </a:gs>
              <a:gs pos="77000">
                <a:schemeClr val="accent3">
                  <a:lumMod val="60000"/>
                  <a:lumOff val="40000"/>
                </a:schemeClr>
              </a:gs>
              <a:gs pos="64000">
                <a:schemeClr val="accent6">
                  <a:lumMod val="60000"/>
                  <a:lumOff val="40000"/>
                </a:schemeClr>
              </a:gs>
              <a:gs pos="50000">
                <a:schemeClr val="accent3">
                  <a:lumMod val="75000"/>
                </a:schemeClr>
              </a:gs>
              <a:gs pos="35000">
                <a:schemeClr val="accent6">
                  <a:lumMod val="40000"/>
                  <a:lumOff val="60000"/>
                </a:schemeClr>
              </a:gs>
              <a:gs pos="93000">
                <a:schemeClr val="accent6">
                  <a:lumMod val="75000"/>
                </a:schemeClr>
              </a:gs>
            </a:gsLst>
            <a:path path="circle">
              <a:fillToRect l="100000" b="100000"/>
            </a:path>
            <a:tileRect t="-100000" r="-100000"/>
          </a:gradFill>
        </p:spPr>
        <p:txBody>
          <a:bodyPr>
            <a:normAutofit fontScale="92500" lnSpcReduction="10000"/>
          </a:bodyPr>
          <a:lstStyle/>
          <a:p>
            <a:r>
              <a:rPr lang="es-ES" dirty="0" smtClean="0"/>
              <a:t>En </a:t>
            </a:r>
            <a:r>
              <a:rPr lang="es-ES" dirty="0"/>
              <a:t>esta ruta, usted especifica que el archivo CSS está ubicado en la carpeta </a:t>
            </a:r>
            <a:r>
              <a:rPr lang="es-ES" dirty="0" err="1"/>
              <a:t>css</a:t>
            </a:r>
            <a:r>
              <a:rPr lang="es-ES" dirty="0"/>
              <a:t> y que el nombre del archivo es style.css.</a:t>
            </a:r>
          </a:p>
          <a:p>
            <a:r>
              <a:rPr lang="es-ES" dirty="0"/>
              <a:t>Consulte la estructura de archivos que se muestra en la Figura 2-15. </a:t>
            </a:r>
            <a:endParaRPr lang="es-ES" dirty="0" smtClean="0"/>
          </a:p>
          <a:p>
            <a:r>
              <a:rPr lang="es-ES" dirty="0" smtClean="0"/>
              <a:t>Supongamos </a:t>
            </a:r>
            <a:r>
              <a:rPr lang="es-ES" dirty="0"/>
              <a:t>que su archivo actual es page.html y desea mostrar la ruta a la misma hoja de estilo. </a:t>
            </a:r>
            <a:endParaRPr lang="es-ES" dirty="0" smtClean="0"/>
          </a:p>
        </p:txBody>
      </p:sp>
    </p:spTree>
    <p:extLst>
      <p:ext uri="{BB962C8B-B14F-4D97-AF65-F5344CB8AC3E}">
        <p14:creationId xmlns:p14="http://schemas.microsoft.com/office/powerpoint/2010/main" val="42415220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10000">
                <a:schemeClr val="accent6">
                  <a:lumMod val="20000"/>
                  <a:lumOff val="80000"/>
                </a:schemeClr>
              </a:gs>
              <a:gs pos="22000">
                <a:schemeClr val="accent3">
                  <a:lumMod val="50000"/>
                </a:schemeClr>
              </a:gs>
              <a:gs pos="77000">
                <a:schemeClr val="accent3">
                  <a:lumMod val="60000"/>
                  <a:lumOff val="40000"/>
                </a:schemeClr>
              </a:gs>
              <a:gs pos="64000">
                <a:schemeClr val="accent6">
                  <a:lumMod val="60000"/>
                  <a:lumOff val="40000"/>
                </a:schemeClr>
              </a:gs>
              <a:gs pos="50000">
                <a:schemeClr val="accent3">
                  <a:lumMod val="75000"/>
                </a:schemeClr>
              </a:gs>
              <a:gs pos="35000">
                <a:schemeClr val="accent6">
                  <a:lumMod val="40000"/>
                  <a:lumOff val="60000"/>
                </a:schemeClr>
              </a:gs>
              <a:gs pos="93000">
                <a:schemeClr val="accent6">
                  <a:lumMod val="75000"/>
                </a:schemeClr>
              </a:gs>
            </a:gsLst>
            <a:lin ang="5400000" scaled="0"/>
          </a:gradFill>
        </p:spPr>
        <p:txBody>
          <a:bodyPr/>
          <a:lstStyle/>
          <a:p>
            <a:r>
              <a:rPr lang="es-ES" dirty="0" smtClean="0"/>
              <a:t>Rutas relativas</a:t>
            </a:r>
            <a:endParaRPr lang="es-ES" dirty="0"/>
          </a:p>
        </p:txBody>
      </p:sp>
      <p:sp>
        <p:nvSpPr>
          <p:cNvPr id="3" name="2 Marcador de contenido"/>
          <p:cNvSpPr>
            <a:spLocks noGrp="1"/>
          </p:cNvSpPr>
          <p:nvPr>
            <p:ph idx="1"/>
          </p:nvPr>
        </p:nvSpPr>
        <p:spPr>
          <a:gradFill flip="none" rotWithShape="1">
            <a:gsLst>
              <a:gs pos="10000">
                <a:schemeClr val="accent6">
                  <a:lumMod val="20000"/>
                  <a:lumOff val="80000"/>
                </a:schemeClr>
              </a:gs>
              <a:gs pos="22000">
                <a:schemeClr val="accent3">
                  <a:lumMod val="50000"/>
                </a:schemeClr>
              </a:gs>
              <a:gs pos="77000">
                <a:schemeClr val="accent3">
                  <a:lumMod val="60000"/>
                  <a:lumOff val="40000"/>
                </a:schemeClr>
              </a:gs>
              <a:gs pos="64000">
                <a:schemeClr val="accent6">
                  <a:lumMod val="60000"/>
                  <a:lumOff val="40000"/>
                </a:schemeClr>
              </a:gs>
              <a:gs pos="50000">
                <a:schemeClr val="accent3">
                  <a:lumMod val="75000"/>
                </a:schemeClr>
              </a:gs>
              <a:gs pos="35000">
                <a:schemeClr val="accent6">
                  <a:lumMod val="40000"/>
                  <a:lumOff val="60000"/>
                </a:schemeClr>
              </a:gs>
              <a:gs pos="93000">
                <a:schemeClr val="accent6">
                  <a:lumMod val="75000"/>
                </a:schemeClr>
              </a:gs>
            </a:gsLst>
            <a:path path="circle">
              <a:fillToRect l="100000" b="100000"/>
            </a:path>
            <a:tileRect t="-100000" r="-100000"/>
          </a:gradFill>
        </p:spPr>
        <p:txBody>
          <a:bodyPr>
            <a:normAutofit fontScale="92500" lnSpcReduction="20000"/>
          </a:bodyPr>
          <a:lstStyle/>
          <a:p>
            <a:r>
              <a:rPr lang="es-ES" dirty="0" smtClean="0"/>
              <a:t>Puede </a:t>
            </a:r>
            <a:r>
              <a:rPr lang="es-ES" dirty="0"/>
              <a:t>atravesar carpetas usando períodos dobles, como en el siguiente ejemplo:</a:t>
            </a:r>
          </a:p>
          <a:p>
            <a:r>
              <a:rPr lang="es-ES" dirty="0" err="1"/>
              <a:t>href</a:t>
            </a:r>
            <a:r>
              <a:rPr lang="es-ES" dirty="0"/>
              <a:t> = </a:t>
            </a:r>
            <a:r>
              <a:rPr lang="es-ES" dirty="0" smtClean="0"/>
              <a:t>”</a:t>
            </a:r>
            <a:r>
              <a:rPr lang="es-ES" dirty="0" smtClean="0">
                <a:solidFill>
                  <a:srgbClr val="FFFF00"/>
                </a:solidFill>
                <a:effectLst>
                  <a:glow rad="101600">
                    <a:schemeClr val="accent6">
                      <a:satMod val="175000"/>
                      <a:alpha val="40000"/>
                    </a:schemeClr>
                  </a:glow>
                </a:effectLst>
              </a:rPr>
              <a:t>..</a:t>
            </a:r>
            <a:r>
              <a:rPr lang="es-ES" dirty="0" smtClean="0"/>
              <a:t>/</a:t>
            </a:r>
            <a:r>
              <a:rPr lang="es-ES" dirty="0" err="1" smtClean="0"/>
              <a:t>css</a:t>
            </a:r>
            <a:r>
              <a:rPr lang="es-ES" dirty="0" smtClean="0"/>
              <a:t> /style.css</a:t>
            </a:r>
            <a:r>
              <a:rPr lang="es-ES" dirty="0"/>
              <a:t>”</a:t>
            </a:r>
          </a:p>
          <a:p>
            <a:r>
              <a:rPr lang="es-ES" dirty="0"/>
              <a:t>Este ejemplo se refiere al archivo style.css en la carpeta </a:t>
            </a:r>
            <a:r>
              <a:rPr lang="es-ES" dirty="0" err="1"/>
              <a:t>css</a:t>
            </a:r>
            <a:r>
              <a:rPr lang="es-ES" dirty="0"/>
              <a:t> sobre el archivo actual, page.html. </a:t>
            </a:r>
            <a:endParaRPr lang="es-ES" dirty="0" smtClean="0"/>
          </a:p>
          <a:p>
            <a:r>
              <a:rPr lang="es-ES" dirty="0" smtClean="0"/>
              <a:t>Comienzas </a:t>
            </a:r>
            <a:r>
              <a:rPr lang="es-ES" dirty="0"/>
              <a:t>en el archivo page.html, subes una carpeta (usando ../), ingresas a la carpeta </a:t>
            </a:r>
            <a:r>
              <a:rPr lang="es-ES" dirty="0" err="1"/>
              <a:t>css</a:t>
            </a:r>
            <a:r>
              <a:rPr lang="es-ES" dirty="0"/>
              <a:t> y finalmente, seleccionas el archivo style.css.</a:t>
            </a:r>
          </a:p>
        </p:txBody>
      </p:sp>
    </p:spTree>
    <p:extLst>
      <p:ext uri="{BB962C8B-B14F-4D97-AF65-F5344CB8AC3E}">
        <p14:creationId xmlns:p14="http://schemas.microsoft.com/office/powerpoint/2010/main" val="41090853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10000">
                <a:schemeClr val="accent6">
                  <a:lumMod val="20000"/>
                  <a:lumOff val="80000"/>
                </a:schemeClr>
              </a:gs>
              <a:gs pos="22000">
                <a:srgbClr val="92D050"/>
              </a:gs>
              <a:gs pos="77000">
                <a:schemeClr val="accent3">
                  <a:lumMod val="60000"/>
                  <a:lumOff val="40000"/>
                </a:schemeClr>
              </a:gs>
              <a:gs pos="64000">
                <a:schemeClr val="accent6">
                  <a:lumMod val="60000"/>
                  <a:lumOff val="40000"/>
                </a:schemeClr>
              </a:gs>
              <a:gs pos="50000">
                <a:schemeClr val="accent3">
                  <a:lumMod val="20000"/>
                  <a:lumOff val="80000"/>
                </a:schemeClr>
              </a:gs>
              <a:gs pos="35000">
                <a:schemeClr val="accent6">
                  <a:lumMod val="40000"/>
                  <a:lumOff val="60000"/>
                </a:schemeClr>
              </a:gs>
              <a:gs pos="93000">
                <a:schemeClr val="accent6">
                  <a:lumMod val="75000"/>
                </a:schemeClr>
              </a:gs>
            </a:gsLst>
            <a:lin ang="5400000" scaled="0"/>
          </a:gradFill>
        </p:spPr>
        <p:txBody>
          <a:bodyPr/>
          <a:lstStyle/>
          <a:p>
            <a:r>
              <a:rPr lang="es-ES" dirty="0"/>
              <a:t>rutas </a:t>
            </a:r>
            <a:r>
              <a:rPr lang="es-ES" dirty="0" smtClean="0"/>
              <a:t>absolutas … </a:t>
            </a:r>
            <a:endParaRPr lang="es-ES" dirty="0"/>
          </a:p>
        </p:txBody>
      </p:sp>
      <p:sp>
        <p:nvSpPr>
          <p:cNvPr id="3" name="2 Marcador de contenido"/>
          <p:cNvSpPr>
            <a:spLocks noGrp="1"/>
          </p:cNvSpPr>
          <p:nvPr>
            <p:ph idx="1"/>
          </p:nvPr>
        </p:nvSpPr>
        <p:spPr>
          <a:gradFill>
            <a:gsLst>
              <a:gs pos="10000">
                <a:schemeClr val="accent6">
                  <a:lumMod val="20000"/>
                  <a:lumOff val="80000"/>
                </a:schemeClr>
              </a:gs>
              <a:gs pos="22000">
                <a:srgbClr val="92D050"/>
              </a:gs>
              <a:gs pos="77000">
                <a:schemeClr val="accent3">
                  <a:lumMod val="60000"/>
                  <a:lumOff val="40000"/>
                </a:schemeClr>
              </a:gs>
              <a:gs pos="64000">
                <a:schemeClr val="accent6">
                  <a:lumMod val="60000"/>
                  <a:lumOff val="40000"/>
                </a:schemeClr>
              </a:gs>
              <a:gs pos="50000">
                <a:schemeClr val="accent3">
                  <a:lumMod val="20000"/>
                  <a:lumOff val="80000"/>
                </a:schemeClr>
              </a:gs>
              <a:gs pos="35000">
                <a:schemeClr val="accent6">
                  <a:lumMod val="40000"/>
                  <a:lumOff val="60000"/>
                </a:schemeClr>
              </a:gs>
              <a:gs pos="93000">
                <a:schemeClr val="accent6">
                  <a:lumMod val="75000"/>
                </a:schemeClr>
              </a:gs>
            </a:gsLst>
            <a:lin ang="5400000" scaled="0"/>
          </a:gradFill>
        </p:spPr>
        <p:txBody>
          <a:bodyPr>
            <a:normAutofit/>
          </a:bodyPr>
          <a:lstStyle/>
          <a:p>
            <a:r>
              <a:rPr lang="es-ES" dirty="0" smtClean="0"/>
              <a:t>Se </a:t>
            </a:r>
            <a:r>
              <a:rPr lang="es-ES" dirty="0"/>
              <a:t>refieren a la ubicación específica de un archivo a partir del directorio raíz. </a:t>
            </a:r>
            <a:endParaRPr lang="es-ES" dirty="0" smtClean="0"/>
          </a:p>
          <a:p>
            <a:r>
              <a:rPr lang="es-ES" dirty="0" smtClean="0"/>
              <a:t>A </a:t>
            </a:r>
            <a:r>
              <a:rPr lang="es-ES" dirty="0"/>
              <a:t>los efectos de los enlaces de páginas web, la raíz es el directorio de nivel superior, por ejemplo:</a:t>
            </a:r>
          </a:p>
          <a:p>
            <a:r>
              <a:rPr lang="es-ES" dirty="0"/>
              <a:t>http://example.com</a:t>
            </a:r>
            <a:r>
              <a:rPr lang="es-ES" dirty="0" smtClean="0"/>
              <a:t>/</a:t>
            </a:r>
            <a:endParaRPr lang="es-ES" dirty="0"/>
          </a:p>
        </p:txBody>
      </p:sp>
    </p:spTree>
    <p:extLst>
      <p:ext uri="{BB962C8B-B14F-4D97-AF65-F5344CB8AC3E}">
        <p14:creationId xmlns:p14="http://schemas.microsoft.com/office/powerpoint/2010/main" val="425311692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10000">
                <a:schemeClr val="accent6">
                  <a:lumMod val="20000"/>
                  <a:lumOff val="80000"/>
                </a:schemeClr>
              </a:gs>
              <a:gs pos="22000">
                <a:srgbClr val="92D050"/>
              </a:gs>
              <a:gs pos="77000">
                <a:schemeClr val="accent3">
                  <a:lumMod val="60000"/>
                  <a:lumOff val="40000"/>
                </a:schemeClr>
              </a:gs>
              <a:gs pos="64000">
                <a:schemeClr val="accent6">
                  <a:lumMod val="60000"/>
                  <a:lumOff val="40000"/>
                </a:schemeClr>
              </a:gs>
              <a:gs pos="50000">
                <a:schemeClr val="accent3">
                  <a:lumMod val="20000"/>
                  <a:lumOff val="80000"/>
                </a:schemeClr>
              </a:gs>
              <a:gs pos="35000">
                <a:schemeClr val="accent6">
                  <a:lumMod val="40000"/>
                  <a:lumOff val="60000"/>
                </a:schemeClr>
              </a:gs>
              <a:gs pos="93000">
                <a:schemeClr val="accent6">
                  <a:lumMod val="75000"/>
                </a:schemeClr>
              </a:gs>
            </a:gsLst>
            <a:lin ang="5400000" scaled="0"/>
          </a:gradFill>
        </p:spPr>
        <p:txBody>
          <a:bodyPr/>
          <a:lstStyle/>
          <a:p>
            <a:r>
              <a:rPr lang="es-ES" dirty="0"/>
              <a:t>rutas </a:t>
            </a:r>
            <a:r>
              <a:rPr lang="es-ES" dirty="0" smtClean="0"/>
              <a:t>absolutas </a:t>
            </a:r>
            <a:endParaRPr lang="es-ES" dirty="0"/>
          </a:p>
        </p:txBody>
      </p:sp>
      <p:sp>
        <p:nvSpPr>
          <p:cNvPr id="3" name="2 Marcador de contenido"/>
          <p:cNvSpPr>
            <a:spLocks noGrp="1"/>
          </p:cNvSpPr>
          <p:nvPr>
            <p:ph idx="1"/>
          </p:nvPr>
        </p:nvSpPr>
        <p:spPr>
          <a:gradFill>
            <a:gsLst>
              <a:gs pos="10000">
                <a:schemeClr val="accent6">
                  <a:lumMod val="20000"/>
                  <a:lumOff val="80000"/>
                </a:schemeClr>
              </a:gs>
              <a:gs pos="22000">
                <a:srgbClr val="92D050"/>
              </a:gs>
              <a:gs pos="77000">
                <a:schemeClr val="accent3">
                  <a:lumMod val="60000"/>
                  <a:lumOff val="40000"/>
                </a:schemeClr>
              </a:gs>
              <a:gs pos="64000">
                <a:schemeClr val="accent6">
                  <a:lumMod val="60000"/>
                  <a:lumOff val="40000"/>
                </a:schemeClr>
              </a:gs>
              <a:gs pos="50000">
                <a:schemeClr val="accent3">
                  <a:lumMod val="20000"/>
                  <a:lumOff val="80000"/>
                </a:schemeClr>
              </a:gs>
              <a:gs pos="35000">
                <a:schemeClr val="accent6">
                  <a:lumMod val="40000"/>
                  <a:lumOff val="60000"/>
                </a:schemeClr>
              </a:gs>
              <a:gs pos="93000">
                <a:schemeClr val="accent6">
                  <a:lumMod val="75000"/>
                </a:schemeClr>
              </a:gs>
            </a:gsLst>
            <a:lin ang="5400000" scaled="0"/>
          </a:gradFill>
        </p:spPr>
        <p:txBody>
          <a:bodyPr>
            <a:normAutofit fontScale="92500"/>
          </a:bodyPr>
          <a:lstStyle/>
          <a:p>
            <a:r>
              <a:rPr lang="es-ES" dirty="0" smtClean="0"/>
              <a:t>Puede </a:t>
            </a:r>
            <a:r>
              <a:rPr lang="es-ES" dirty="0"/>
              <a:t>usar cualquiera de los siguientes como una ruta absoluta para referirse a su hoja de estilo:</a:t>
            </a:r>
          </a:p>
          <a:p>
            <a:r>
              <a:rPr lang="es-ES" dirty="0" err="1"/>
              <a:t>href</a:t>
            </a:r>
            <a:r>
              <a:rPr lang="es-ES" dirty="0"/>
              <a:t> = </a:t>
            </a:r>
            <a:r>
              <a:rPr lang="es-ES" dirty="0" smtClean="0"/>
              <a:t>”/</a:t>
            </a:r>
            <a:r>
              <a:rPr lang="es-ES" dirty="0" err="1" smtClean="0"/>
              <a:t>css</a:t>
            </a:r>
            <a:r>
              <a:rPr lang="es-ES" dirty="0" smtClean="0"/>
              <a:t>/style.css</a:t>
            </a:r>
            <a:r>
              <a:rPr lang="es-ES" dirty="0"/>
              <a:t>”</a:t>
            </a:r>
          </a:p>
          <a:p>
            <a:r>
              <a:rPr lang="es-ES" dirty="0"/>
              <a:t>o</a:t>
            </a:r>
          </a:p>
          <a:p>
            <a:r>
              <a:rPr lang="es-ES" dirty="0" err="1"/>
              <a:t>href</a:t>
            </a:r>
            <a:r>
              <a:rPr lang="es-ES" dirty="0"/>
              <a:t> = "http://example.com/</a:t>
            </a:r>
            <a:r>
              <a:rPr lang="es-ES" dirty="0" err="1"/>
              <a:t>css</a:t>
            </a:r>
            <a:r>
              <a:rPr lang="es-ES" dirty="0"/>
              <a:t>/style.css"</a:t>
            </a:r>
          </a:p>
          <a:p>
            <a:r>
              <a:rPr lang="es-ES" dirty="0"/>
              <a:t>Ambas rutas apuntan al mismo archivo.</a:t>
            </a:r>
          </a:p>
        </p:txBody>
      </p:sp>
    </p:spTree>
    <p:extLst>
      <p:ext uri="{BB962C8B-B14F-4D97-AF65-F5344CB8AC3E}">
        <p14:creationId xmlns:p14="http://schemas.microsoft.com/office/powerpoint/2010/main" val="22773090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5486"/>
            <a:ext cx="3131840" cy="1641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326831"/>
            <a:ext cx="3523109" cy="1509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5525"/>
          <a:stretch/>
        </p:blipFill>
        <p:spPr bwMode="auto">
          <a:xfrm>
            <a:off x="0" y="1836735"/>
            <a:ext cx="46990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1836735"/>
            <a:ext cx="3683000" cy="1634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66" y="3795886"/>
            <a:ext cx="2135138" cy="113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49500" y="3795886"/>
            <a:ext cx="1584176" cy="1056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11004" r="11449"/>
          <a:stretch/>
        </p:blipFill>
        <p:spPr bwMode="auto">
          <a:xfrm>
            <a:off x="1905000" y="1390650"/>
            <a:ext cx="3171056" cy="1412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30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3999"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5427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0302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457200" y="205978"/>
            <a:ext cx="8229600" cy="1069627"/>
          </a:xfrm>
        </p:spPr>
        <p:txBody>
          <a:bodyPr>
            <a:normAutofit fontScale="90000"/>
          </a:bodyPr>
          <a:lstStyle/>
          <a:p>
            <a:r>
              <a:rPr lang="es-ES" dirty="0" smtClean="0"/>
              <a:t>Google </a:t>
            </a:r>
            <a:r>
              <a:rPr lang="es-ES" dirty="0" err="1" smtClean="0"/>
              <a:t>Chrome</a:t>
            </a:r>
            <a:r>
              <a:rPr lang="es-ES" dirty="0" smtClean="0"/>
              <a:t/>
            </a:r>
            <a:br>
              <a:rPr lang="es-ES" dirty="0" smtClean="0"/>
            </a:br>
            <a:r>
              <a:rPr lang="es-ES" dirty="0" err="1" smtClean="0"/>
              <a:t>Developer</a:t>
            </a:r>
            <a:r>
              <a:rPr lang="es-ES" dirty="0" smtClean="0"/>
              <a:t> Tools</a:t>
            </a:r>
            <a:endParaRPr lang="es-ES" dirty="0"/>
          </a:p>
        </p:txBody>
      </p:sp>
      <p:sp>
        <p:nvSpPr>
          <p:cNvPr id="4" name="3 Marcador de contenido"/>
          <p:cNvSpPr>
            <a:spLocks noGrp="1"/>
          </p:cNvSpPr>
          <p:nvPr>
            <p:ph idx="1"/>
          </p:nvPr>
        </p:nvSpPr>
        <p:spPr>
          <a:xfrm>
            <a:off x="395536" y="1419622"/>
            <a:ext cx="8229600" cy="1296145"/>
          </a:xfrm>
        </p:spPr>
        <p:txBody>
          <a:bodyPr/>
          <a:lstStyle/>
          <a:p>
            <a:r>
              <a:rPr lang="es-ES" dirty="0">
                <a:hlinkClick r:id="rId2"/>
              </a:rPr>
              <a:t>https://developers.google.com/web/tools/chrome-devtools/?</a:t>
            </a:r>
            <a:r>
              <a:rPr lang="es-ES" dirty="0" smtClean="0">
                <a:hlinkClick r:id="rId2"/>
              </a:rPr>
              <a:t>hl=es</a:t>
            </a:r>
            <a:endParaRPr lang="es-ES" dirty="0" smtClean="0"/>
          </a:p>
          <a:p>
            <a:endParaRPr lang="es-ES" dirty="0"/>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2499742"/>
            <a:ext cx="4090824" cy="2215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9884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6000" r="-1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5228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3">
              <a:lumMod val="20000"/>
              <a:lumOff val="80000"/>
            </a:schemeClr>
          </a:solidFill>
        </p:spPr>
        <p:txBody>
          <a:bodyPr/>
          <a:lstStyle/>
          <a:p>
            <a:r>
              <a:rPr lang="es-ES" dirty="0" smtClean="0"/>
              <a:t>Estructurando páginas web ..</a:t>
            </a:r>
            <a:endParaRPr lang="es-ES" dirty="0"/>
          </a:p>
        </p:txBody>
      </p:sp>
      <p:sp>
        <p:nvSpPr>
          <p:cNvPr id="3" name="2 Marcador de contenido"/>
          <p:cNvSpPr>
            <a:spLocks noGrp="1"/>
          </p:cNvSpPr>
          <p:nvPr>
            <p:ph idx="1"/>
          </p:nvPr>
        </p:nvSpPr>
        <p:spPr>
          <a:solidFill>
            <a:schemeClr val="accent3">
              <a:lumMod val="20000"/>
              <a:lumOff val="80000"/>
            </a:schemeClr>
          </a:solidFill>
        </p:spPr>
        <p:txBody>
          <a:bodyPr>
            <a:normAutofit fontScale="92500"/>
          </a:bodyPr>
          <a:lstStyle/>
          <a:p>
            <a:r>
              <a:rPr lang="es-ES" dirty="0" smtClean="0"/>
              <a:t>En la lección anterior hemos explicado cómo </a:t>
            </a:r>
            <a:r>
              <a:rPr lang="es-ES" dirty="0"/>
              <a:t>usar elementos y atributos para crear una página web simple. </a:t>
            </a:r>
            <a:endParaRPr lang="es-ES" dirty="0" smtClean="0"/>
          </a:p>
          <a:p>
            <a:r>
              <a:rPr lang="es-ES" dirty="0" smtClean="0"/>
              <a:t>A </a:t>
            </a:r>
            <a:r>
              <a:rPr lang="es-ES" dirty="0"/>
              <a:t>medida que avance en </a:t>
            </a:r>
            <a:r>
              <a:rPr lang="es-ES" dirty="0" smtClean="0"/>
              <a:t>esta lección, </a:t>
            </a:r>
            <a:r>
              <a:rPr lang="es-ES" dirty="0"/>
              <a:t>aprenderá acerca de una serie de elementos utilizados para crear diseños de páginas web, incluidos los elementos &lt;</a:t>
            </a:r>
            <a:r>
              <a:rPr lang="es-ES" dirty="0" err="1"/>
              <a:t>header</a:t>
            </a:r>
            <a:r>
              <a:rPr lang="es-ES" dirty="0"/>
              <a:t>&gt;, &lt;</a:t>
            </a:r>
            <a:r>
              <a:rPr lang="es-ES" dirty="0" err="1"/>
              <a:t>footer</a:t>
            </a:r>
            <a:r>
              <a:rPr lang="es-ES" dirty="0"/>
              <a:t>&gt; y &lt;</a:t>
            </a:r>
            <a:r>
              <a:rPr lang="es-ES" dirty="0" err="1"/>
              <a:t>section</a:t>
            </a:r>
            <a:r>
              <a:rPr lang="es-ES" dirty="0" smtClean="0"/>
              <a:t>&gt;.</a:t>
            </a:r>
            <a:endParaRPr lang="es-ES" dirty="0"/>
          </a:p>
        </p:txBody>
      </p:sp>
    </p:spTree>
    <p:extLst>
      <p:ext uri="{BB962C8B-B14F-4D97-AF65-F5344CB8AC3E}">
        <p14:creationId xmlns:p14="http://schemas.microsoft.com/office/powerpoint/2010/main" val="245255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3">
              <a:lumMod val="20000"/>
              <a:lumOff val="80000"/>
            </a:schemeClr>
          </a:solidFill>
        </p:spPr>
        <p:txBody>
          <a:bodyPr/>
          <a:lstStyle/>
          <a:p>
            <a:r>
              <a:rPr lang="es-ES" dirty="0" smtClean="0"/>
              <a:t>Estructurando páginas web </a:t>
            </a:r>
            <a:endParaRPr lang="es-ES" dirty="0"/>
          </a:p>
        </p:txBody>
      </p:sp>
      <p:sp>
        <p:nvSpPr>
          <p:cNvPr id="3" name="2 Marcador de contenido"/>
          <p:cNvSpPr>
            <a:spLocks noGrp="1"/>
          </p:cNvSpPr>
          <p:nvPr>
            <p:ph idx="1"/>
          </p:nvPr>
        </p:nvSpPr>
        <p:spPr>
          <a:solidFill>
            <a:schemeClr val="accent3">
              <a:lumMod val="20000"/>
              <a:lumOff val="80000"/>
            </a:schemeClr>
          </a:solidFill>
        </p:spPr>
        <p:txBody>
          <a:bodyPr>
            <a:normAutofit fontScale="77500" lnSpcReduction="20000"/>
          </a:bodyPr>
          <a:lstStyle/>
          <a:p>
            <a:r>
              <a:rPr lang="es-ES" dirty="0" smtClean="0"/>
              <a:t>También </a:t>
            </a:r>
            <a:r>
              <a:rPr lang="es-ES" dirty="0"/>
              <a:t>comenzará a trabajar en el sitio web de ejemplo que continuará desarrollando a lo largo de este </a:t>
            </a:r>
            <a:r>
              <a:rPr lang="es-ES" dirty="0" smtClean="0"/>
              <a:t>curso, </a:t>
            </a:r>
            <a:r>
              <a:rPr lang="es-ES" dirty="0"/>
              <a:t>comenzando por la planificación de las páginas del sitio web y luego creando esquemas para los diseños de página. </a:t>
            </a:r>
            <a:endParaRPr lang="es-ES" dirty="0" smtClean="0"/>
          </a:p>
          <a:p>
            <a:r>
              <a:rPr lang="es-ES" dirty="0" smtClean="0"/>
              <a:t>El </a:t>
            </a:r>
            <a:r>
              <a:rPr lang="es-ES" dirty="0"/>
              <a:t>objetivo de </a:t>
            </a:r>
            <a:r>
              <a:rPr lang="es-ES" dirty="0" smtClean="0"/>
              <a:t>esta lección </a:t>
            </a:r>
            <a:r>
              <a:rPr lang="es-ES" dirty="0"/>
              <a:t>es convertir estos </a:t>
            </a:r>
            <a:r>
              <a:rPr lang="es-ES" dirty="0" err="1"/>
              <a:t>wireframes</a:t>
            </a:r>
            <a:r>
              <a:rPr lang="es-ES" dirty="0"/>
              <a:t> en plantillas de página web utilizando una colección de nuevos elementos HTML5. </a:t>
            </a:r>
            <a:endParaRPr lang="es-ES" dirty="0" smtClean="0"/>
          </a:p>
          <a:p>
            <a:r>
              <a:rPr lang="es-ES" dirty="0" smtClean="0"/>
              <a:t>En las siguientes lecciones 3 </a:t>
            </a:r>
            <a:r>
              <a:rPr lang="es-ES" dirty="0"/>
              <a:t>y 4, </a:t>
            </a:r>
            <a:r>
              <a:rPr lang="es-ES" dirty="0" smtClean="0"/>
              <a:t>utilizará </a:t>
            </a:r>
            <a:r>
              <a:rPr lang="es-ES" dirty="0"/>
              <a:t>estas plantillas de página para crear todas las páginas de su sitio web.</a:t>
            </a:r>
          </a:p>
        </p:txBody>
      </p:sp>
    </p:spTree>
    <p:extLst>
      <p:ext uri="{BB962C8B-B14F-4D97-AF65-F5344CB8AC3E}">
        <p14:creationId xmlns:p14="http://schemas.microsoft.com/office/powerpoint/2010/main" val="4228504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280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5">
              <a:lumMod val="20000"/>
              <a:lumOff val="80000"/>
            </a:schemeClr>
          </a:solidFill>
        </p:spPr>
        <p:txBody>
          <a:bodyPr>
            <a:noAutofit/>
          </a:bodyPr>
          <a:lstStyle/>
          <a:p>
            <a:r>
              <a:rPr lang="es-ES" sz="3200" dirty="0" smtClean="0"/>
              <a:t>Crear plantillas de diseño..</a:t>
            </a:r>
            <a:br>
              <a:rPr lang="es-ES" sz="3200" dirty="0" smtClean="0"/>
            </a:br>
            <a:r>
              <a:rPr lang="es-ES" sz="3200" dirty="0" smtClean="0"/>
              <a:t>(Layout </a:t>
            </a:r>
            <a:r>
              <a:rPr lang="es-ES" sz="3200" dirty="0" err="1" smtClean="0"/>
              <a:t>templates</a:t>
            </a:r>
            <a:r>
              <a:rPr lang="es-ES" sz="3200" dirty="0" smtClean="0"/>
              <a:t>)</a:t>
            </a:r>
            <a:endParaRPr lang="es-ES" sz="3200" dirty="0"/>
          </a:p>
        </p:txBody>
      </p:sp>
      <p:sp>
        <p:nvSpPr>
          <p:cNvPr id="3" name="2 Marcador de contenido"/>
          <p:cNvSpPr>
            <a:spLocks noGrp="1"/>
          </p:cNvSpPr>
          <p:nvPr>
            <p:ph idx="1"/>
          </p:nvPr>
        </p:nvSpPr>
        <p:spPr>
          <a:solidFill>
            <a:schemeClr val="accent5">
              <a:lumMod val="20000"/>
              <a:lumOff val="80000"/>
            </a:schemeClr>
          </a:solidFill>
        </p:spPr>
        <p:txBody>
          <a:bodyPr>
            <a:normAutofit lnSpcReduction="10000"/>
          </a:bodyPr>
          <a:lstStyle/>
          <a:p>
            <a:r>
              <a:rPr lang="es-ES" dirty="0"/>
              <a:t>En esta sección, comienza a crear un sitio web para </a:t>
            </a:r>
            <a:r>
              <a:rPr lang="es-ES" dirty="0" err="1"/>
              <a:t>Joe´s</a:t>
            </a:r>
            <a:r>
              <a:rPr lang="es-ES" dirty="0"/>
              <a:t> Pizza Co. Joe </a:t>
            </a:r>
            <a:r>
              <a:rPr lang="es-ES" dirty="0" err="1"/>
              <a:t>Balochio</a:t>
            </a:r>
            <a:r>
              <a:rPr lang="es-ES" dirty="0"/>
              <a:t> (el propietario) quiere un sitio web nuevo para ayudar a promocionar su cadena de pizzerías. </a:t>
            </a:r>
            <a:endParaRPr lang="es-ES" dirty="0" smtClean="0"/>
          </a:p>
          <a:p>
            <a:r>
              <a:rPr lang="es-ES" dirty="0" smtClean="0"/>
              <a:t>Él </a:t>
            </a:r>
            <a:r>
              <a:rPr lang="es-ES" dirty="0"/>
              <a:t>le dice que quiere que el sitio web se vea elegante e incorpore algunos aspectos de diseño inspirados en sus raíces italianas. </a:t>
            </a:r>
            <a:endParaRPr lang="es-ES" dirty="0" smtClean="0"/>
          </a:p>
        </p:txBody>
      </p:sp>
    </p:spTree>
    <p:extLst>
      <p:ext uri="{BB962C8B-B14F-4D97-AF65-F5344CB8AC3E}">
        <p14:creationId xmlns:p14="http://schemas.microsoft.com/office/powerpoint/2010/main" val="1025612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873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5">
              <a:lumMod val="20000"/>
              <a:lumOff val="80000"/>
            </a:schemeClr>
          </a:solidFill>
        </p:spPr>
        <p:txBody>
          <a:bodyPr>
            <a:noAutofit/>
          </a:bodyPr>
          <a:lstStyle/>
          <a:p>
            <a:r>
              <a:rPr lang="es-ES" sz="3200" dirty="0" smtClean="0"/>
              <a:t>Crear plantillas de diseño..</a:t>
            </a:r>
            <a:br>
              <a:rPr lang="es-ES" sz="3200" dirty="0" smtClean="0"/>
            </a:br>
            <a:r>
              <a:rPr lang="es-ES" sz="3200" dirty="0" smtClean="0"/>
              <a:t>(Layout </a:t>
            </a:r>
            <a:r>
              <a:rPr lang="es-ES" sz="3200" dirty="0" err="1" smtClean="0"/>
              <a:t>templates</a:t>
            </a:r>
            <a:r>
              <a:rPr lang="es-ES" sz="3200" dirty="0" smtClean="0"/>
              <a:t>)</a:t>
            </a:r>
            <a:endParaRPr lang="es-ES" sz="3200" dirty="0"/>
          </a:p>
        </p:txBody>
      </p:sp>
      <p:sp>
        <p:nvSpPr>
          <p:cNvPr id="3" name="2 Marcador de contenido"/>
          <p:cNvSpPr>
            <a:spLocks noGrp="1"/>
          </p:cNvSpPr>
          <p:nvPr>
            <p:ph idx="1"/>
          </p:nvPr>
        </p:nvSpPr>
        <p:spPr>
          <a:solidFill>
            <a:schemeClr val="accent5">
              <a:lumMod val="20000"/>
              <a:lumOff val="80000"/>
            </a:schemeClr>
          </a:solidFill>
        </p:spPr>
        <p:txBody>
          <a:bodyPr>
            <a:normAutofit lnSpcReduction="10000"/>
          </a:bodyPr>
          <a:lstStyle/>
          <a:p>
            <a:r>
              <a:rPr lang="es-ES" dirty="0" smtClean="0"/>
              <a:t>Quiere </a:t>
            </a:r>
            <a:r>
              <a:rPr lang="es-ES" dirty="0"/>
              <a:t>un menú e información sobre las ubicaciones de los diferentes restaurantes que opera. </a:t>
            </a:r>
            <a:endParaRPr lang="es-ES" dirty="0" smtClean="0"/>
          </a:p>
          <a:p>
            <a:r>
              <a:rPr lang="es-ES" dirty="0" smtClean="0"/>
              <a:t>A </a:t>
            </a:r>
            <a:r>
              <a:rPr lang="es-ES" dirty="0"/>
              <a:t>Joe también le encantaría tener una página de noticias para que pueda informar a sus clientes sobre las grandes cosas que hace su compañía.</a:t>
            </a:r>
          </a:p>
        </p:txBody>
      </p:sp>
    </p:spTree>
    <p:extLst>
      <p:ext uri="{BB962C8B-B14F-4D97-AF65-F5344CB8AC3E}">
        <p14:creationId xmlns:p14="http://schemas.microsoft.com/office/powerpoint/2010/main" val="3686916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5">
              <a:lumMod val="20000"/>
              <a:lumOff val="80000"/>
            </a:schemeClr>
          </a:solidFill>
        </p:spPr>
        <p:txBody>
          <a:bodyPr>
            <a:noAutofit/>
          </a:bodyPr>
          <a:lstStyle/>
          <a:p>
            <a:r>
              <a:rPr lang="es-ES" sz="3200" dirty="0" smtClean="0"/>
              <a:t>Crear plantillas de diseño..</a:t>
            </a:r>
            <a:br>
              <a:rPr lang="es-ES" sz="3200" dirty="0" smtClean="0"/>
            </a:br>
            <a:r>
              <a:rPr lang="es-ES" sz="3200" dirty="0" smtClean="0"/>
              <a:t>(Layout </a:t>
            </a:r>
            <a:r>
              <a:rPr lang="es-ES" sz="3200" dirty="0" err="1" smtClean="0"/>
              <a:t>templates</a:t>
            </a:r>
            <a:r>
              <a:rPr lang="es-ES" sz="3200" dirty="0" smtClean="0"/>
              <a:t>)</a:t>
            </a:r>
            <a:endParaRPr lang="es-ES" sz="3200" dirty="0"/>
          </a:p>
        </p:txBody>
      </p:sp>
      <p:sp>
        <p:nvSpPr>
          <p:cNvPr id="3" name="2 Marcador de contenido"/>
          <p:cNvSpPr>
            <a:spLocks noGrp="1"/>
          </p:cNvSpPr>
          <p:nvPr>
            <p:ph idx="1"/>
          </p:nvPr>
        </p:nvSpPr>
        <p:spPr>
          <a:solidFill>
            <a:schemeClr val="accent5">
              <a:lumMod val="20000"/>
              <a:lumOff val="80000"/>
            </a:schemeClr>
          </a:solidFill>
        </p:spPr>
        <p:txBody>
          <a:bodyPr>
            <a:normAutofit fontScale="85000" lnSpcReduction="20000"/>
          </a:bodyPr>
          <a:lstStyle/>
          <a:p>
            <a:r>
              <a:rPr lang="es-ES" dirty="0"/>
              <a:t>Ahora que ha aprendido cómo agregar los elementos de la página (&lt;</a:t>
            </a:r>
            <a:r>
              <a:rPr lang="es-ES" dirty="0" err="1"/>
              <a:t>html</a:t>
            </a:r>
            <a:r>
              <a:rPr lang="es-ES" dirty="0"/>
              <a:t>&gt;, &lt;head&gt; y &lt;</a:t>
            </a:r>
            <a:r>
              <a:rPr lang="es-ES" dirty="0" err="1"/>
              <a:t>body</a:t>
            </a:r>
            <a:r>
              <a:rPr lang="es-ES" dirty="0"/>
              <a:t>&gt;) </a:t>
            </a:r>
            <a:r>
              <a:rPr lang="es-ES" dirty="0" smtClean="0"/>
              <a:t>de la Lección 1</a:t>
            </a:r>
            <a:r>
              <a:rPr lang="es-ES" dirty="0"/>
              <a:t>, es hora de considerar las secciones que conformarán el diseño visible de sus páginas. </a:t>
            </a:r>
            <a:endParaRPr lang="es-ES" dirty="0" smtClean="0"/>
          </a:p>
          <a:p>
            <a:r>
              <a:rPr lang="es-ES" dirty="0" smtClean="0"/>
              <a:t>Cuando </a:t>
            </a:r>
            <a:r>
              <a:rPr lang="es-ES" dirty="0"/>
              <a:t>crea diseños de página, necesita una estructura lógica similar a la que se describe en la siguiente lista. </a:t>
            </a:r>
            <a:endParaRPr lang="es-ES" dirty="0" smtClean="0"/>
          </a:p>
          <a:p>
            <a:r>
              <a:rPr lang="es-ES" dirty="0" smtClean="0"/>
              <a:t>(</a:t>
            </a:r>
            <a:r>
              <a:rPr lang="es-ES" dirty="0"/>
              <a:t>Tenga en cuenta que no tiene que ser exactamente como </a:t>
            </a:r>
            <a:r>
              <a:rPr lang="es-ES" dirty="0" smtClean="0"/>
              <a:t>esta).</a:t>
            </a:r>
            <a:endParaRPr lang="es-ES" dirty="0"/>
          </a:p>
        </p:txBody>
      </p:sp>
    </p:spTree>
    <p:extLst>
      <p:ext uri="{BB962C8B-B14F-4D97-AF65-F5344CB8AC3E}">
        <p14:creationId xmlns:p14="http://schemas.microsoft.com/office/powerpoint/2010/main" val="1572935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5">
              <a:lumMod val="20000"/>
              <a:lumOff val="80000"/>
            </a:schemeClr>
          </a:solidFill>
        </p:spPr>
        <p:txBody>
          <a:bodyPr>
            <a:noAutofit/>
          </a:bodyPr>
          <a:lstStyle/>
          <a:p>
            <a:r>
              <a:rPr lang="es-ES" sz="3200" dirty="0" smtClean="0"/>
              <a:t>Crear plantillas de diseño..</a:t>
            </a:r>
            <a:br>
              <a:rPr lang="es-ES" sz="3200" dirty="0" smtClean="0"/>
            </a:br>
            <a:r>
              <a:rPr lang="es-ES" sz="3200" dirty="0" smtClean="0"/>
              <a:t>(Layout </a:t>
            </a:r>
            <a:r>
              <a:rPr lang="es-ES" sz="3200" dirty="0" err="1" smtClean="0"/>
              <a:t>templates</a:t>
            </a:r>
            <a:r>
              <a:rPr lang="es-ES" sz="3200" dirty="0" smtClean="0"/>
              <a:t>)</a:t>
            </a:r>
            <a:endParaRPr lang="es-ES" sz="3200" dirty="0"/>
          </a:p>
        </p:txBody>
      </p:sp>
      <p:sp>
        <p:nvSpPr>
          <p:cNvPr id="3" name="2 Marcador de contenido"/>
          <p:cNvSpPr>
            <a:spLocks noGrp="1"/>
          </p:cNvSpPr>
          <p:nvPr>
            <p:ph idx="1"/>
          </p:nvPr>
        </p:nvSpPr>
        <p:spPr>
          <a:solidFill>
            <a:schemeClr val="accent5">
              <a:lumMod val="20000"/>
              <a:lumOff val="80000"/>
            </a:schemeClr>
          </a:solidFill>
        </p:spPr>
        <p:txBody>
          <a:bodyPr>
            <a:normAutofit fontScale="85000" lnSpcReduction="10000"/>
          </a:bodyPr>
          <a:lstStyle/>
          <a:p>
            <a:pPr marL="514350" indent="-514350">
              <a:buFont typeface="+mj-lt"/>
              <a:buAutoNum type="arabicPeriod"/>
            </a:pPr>
            <a:r>
              <a:rPr lang="es-ES" dirty="0" smtClean="0"/>
              <a:t>un encabezado</a:t>
            </a:r>
          </a:p>
          <a:p>
            <a:pPr marL="514350" indent="-514350">
              <a:buFont typeface="+mj-lt"/>
              <a:buAutoNum type="arabicPeriod"/>
            </a:pPr>
            <a:r>
              <a:rPr lang="es-ES" dirty="0" smtClean="0"/>
              <a:t>Alguna navegación</a:t>
            </a:r>
          </a:p>
          <a:p>
            <a:pPr marL="514350" indent="-514350">
              <a:buFont typeface="+mj-lt"/>
              <a:buAutoNum type="arabicPeriod"/>
            </a:pPr>
            <a:r>
              <a:rPr lang="es-ES" dirty="0" smtClean="0"/>
              <a:t>Algún contenido de la página.</a:t>
            </a:r>
          </a:p>
          <a:p>
            <a:pPr marL="514350" indent="-514350">
              <a:buFont typeface="+mj-lt"/>
              <a:buAutoNum type="arabicPeriod"/>
            </a:pPr>
            <a:r>
              <a:rPr lang="es-ES" dirty="0" smtClean="0"/>
              <a:t>un pie de página</a:t>
            </a:r>
          </a:p>
          <a:p>
            <a:r>
              <a:rPr lang="es-ES" dirty="0" smtClean="0"/>
              <a:t>La Figura 2-1 muestra una captura de pantalla de una página del sitio web de </a:t>
            </a:r>
            <a:r>
              <a:rPr lang="es-ES" dirty="0" err="1" smtClean="0"/>
              <a:t>Treehouse</a:t>
            </a:r>
            <a:r>
              <a:rPr lang="es-ES" dirty="0" smtClean="0"/>
              <a:t>. </a:t>
            </a:r>
          </a:p>
          <a:p>
            <a:r>
              <a:rPr lang="es-ES" dirty="0" smtClean="0"/>
              <a:t>¿Puedes elegir cada una de estas secciones de diseño?</a:t>
            </a:r>
            <a:endParaRPr lang="es-ES" dirty="0"/>
          </a:p>
        </p:txBody>
      </p:sp>
    </p:spTree>
    <p:extLst>
      <p:ext uri="{BB962C8B-B14F-4D97-AF65-F5344CB8AC3E}">
        <p14:creationId xmlns:p14="http://schemas.microsoft.com/office/powerpoint/2010/main" val="4030134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5">
              <a:lumMod val="20000"/>
              <a:lumOff val="80000"/>
            </a:schemeClr>
          </a:solidFill>
        </p:spPr>
        <p:txBody>
          <a:bodyPr>
            <a:noAutofit/>
          </a:bodyPr>
          <a:lstStyle/>
          <a:p>
            <a:r>
              <a:rPr lang="es-ES" sz="3200" dirty="0" smtClean="0"/>
              <a:t>Crear plantillas de diseño..</a:t>
            </a:r>
            <a:br>
              <a:rPr lang="es-ES" sz="3200" dirty="0" smtClean="0"/>
            </a:br>
            <a:r>
              <a:rPr lang="es-ES" sz="3200" dirty="0" smtClean="0"/>
              <a:t>(Layout </a:t>
            </a:r>
            <a:r>
              <a:rPr lang="es-ES" sz="3200" dirty="0" err="1" smtClean="0"/>
              <a:t>templates</a:t>
            </a:r>
            <a:r>
              <a:rPr lang="es-ES" sz="3200" dirty="0" smtClean="0"/>
              <a:t>)</a:t>
            </a:r>
            <a:endParaRPr lang="es-E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7" y="1131590"/>
            <a:ext cx="5141121" cy="40119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71712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5">
              <a:lumMod val="20000"/>
              <a:lumOff val="80000"/>
            </a:schemeClr>
          </a:solidFill>
          <a:ln>
            <a:solidFill>
              <a:srgbClr val="FF0000"/>
            </a:solidFill>
          </a:ln>
        </p:spPr>
        <p:txBody>
          <a:bodyPr>
            <a:noAutofit/>
          </a:bodyPr>
          <a:lstStyle/>
          <a:p>
            <a:r>
              <a:rPr lang="es-ES" sz="3200" dirty="0" smtClean="0"/>
              <a:t>Crear plantillas de diseño..</a:t>
            </a:r>
            <a:br>
              <a:rPr lang="es-ES" sz="3200" dirty="0" smtClean="0"/>
            </a:br>
            <a:r>
              <a:rPr lang="es-ES" sz="3200" dirty="0" smtClean="0"/>
              <a:t>(Layout </a:t>
            </a:r>
            <a:r>
              <a:rPr lang="es-ES" sz="3200" dirty="0" err="1" smtClean="0"/>
              <a:t>templates</a:t>
            </a:r>
            <a:r>
              <a:rPr lang="es-ES" sz="3200" dirty="0" smtClean="0"/>
              <a:t>)</a:t>
            </a:r>
            <a:endParaRPr lang="es-ES" sz="3200" dirty="0"/>
          </a:p>
        </p:txBody>
      </p:sp>
      <p:sp>
        <p:nvSpPr>
          <p:cNvPr id="3" name="2 Marcador de contenido"/>
          <p:cNvSpPr>
            <a:spLocks noGrp="1"/>
          </p:cNvSpPr>
          <p:nvPr>
            <p:ph idx="1"/>
          </p:nvPr>
        </p:nvSpPr>
        <p:spPr>
          <a:solidFill>
            <a:schemeClr val="accent5">
              <a:lumMod val="20000"/>
              <a:lumOff val="80000"/>
            </a:schemeClr>
          </a:solidFill>
          <a:ln>
            <a:solidFill>
              <a:schemeClr val="tx2">
                <a:lumMod val="75000"/>
              </a:schemeClr>
            </a:solidFill>
          </a:ln>
        </p:spPr>
        <p:txBody>
          <a:bodyPr>
            <a:normAutofit fontScale="85000" lnSpcReduction="20000"/>
          </a:bodyPr>
          <a:lstStyle/>
          <a:p>
            <a:r>
              <a:rPr lang="es-ES" dirty="0"/>
              <a:t>HTML5 incluye una serie de nuevos elementos que puede utilizar para definir cada sección. </a:t>
            </a:r>
            <a:endParaRPr lang="es-ES" dirty="0" smtClean="0"/>
          </a:p>
          <a:p>
            <a:r>
              <a:rPr lang="es-ES" dirty="0" smtClean="0"/>
              <a:t>Algunos </a:t>
            </a:r>
            <a:r>
              <a:rPr lang="es-ES" dirty="0"/>
              <a:t>de estos elementos tienen un significado semántico, lo que puede ayudar a que su código sea más fácil de entender y los programas informáticos pueden identificar el propósito del contenido que se encuentra dentro de cada elemento. </a:t>
            </a:r>
            <a:endParaRPr lang="es-ES" dirty="0" smtClean="0"/>
          </a:p>
          <a:p>
            <a:r>
              <a:rPr lang="es-ES" dirty="0" smtClean="0"/>
              <a:t>Estaré </a:t>
            </a:r>
            <a:r>
              <a:rPr lang="es-ES" dirty="0"/>
              <a:t>señalando estos elementos semánticos a medida que avanza en este </a:t>
            </a:r>
            <a:r>
              <a:rPr lang="es-ES" dirty="0" smtClean="0"/>
              <a:t>curso.</a:t>
            </a:r>
            <a:endParaRPr lang="es-ES" dirty="0"/>
          </a:p>
        </p:txBody>
      </p:sp>
    </p:spTree>
    <p:extLst>
      <p:ext uri="{BB962C8B-B14F-4D97-AF65-F5344CB8AC3E}">
        <p14:creationId xmlns:p14="http://schemas.microsoft.com/office/powerpoint/2010/main" val="2785987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374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6">
              <a:lumMod val="20000"/>
              <a:lumOff val="80000"/>
            </a:schemeClr>
          </a:solidFill>
        </p:spPr>
        <p:txBody>
          <a:bodyPr>
            <a:noAutofit/>
          </a:bodyPr>
          <a:lstStyle/>
          <a:p>
            <a:r>
              <a:rPr lang="es-ES" sz="3200" dirty="0"/>
              <a:t>Planificando el </a:t>
            </a:r>
            <a:r>
              <a:rPr lang="es-ES" sz="3200" dirty="0" err="1" smtClean="0"/>
              <a:t>Sitemap</a:t>
            </a:r>
            <a:r>
              <a:rPr lang="es-ES" sz="3200" dirty="0" smtClean="0"/>
              <a:t> …</a:t>
            </a:r>
            <a:endParaRPr lang="es-ES" sz="3200" dirty="0"/>
          </a:p>
        </p:txBody>
      </p:sp>
      <p:sp>
        <p:nvSpPr>
          <p:cNvPr id="3" name="2 Marcador de contenido"/>
          <p:cNvSpPr>
            <a:spLocks noGrp="1"/>
          </p:cNvSpPr>
          <p:nvPr>
            <p:ph idx="1"/>
          </p:nvPr>
        </p:nvSpPr>
        <p:spPr>
          <a:solidFill>
            <a:schemeClr val="accent6">
              <a:lumMod val="20000"/>
              <a:lumOff val="80000"/>
            </a:schemeClr>
          </a:solidFill>
        </p:spPr>
        <p:txBody>
          <a:bodyPr>
            <a:normAutofit fontScale="92500" lnSpcReduction="20000"/>
          </a:bodyPr>
          <a:lstStyle/>
          <a:p>
            <a:r>
              <a:rPr lang="es-ES" dirty="0" smtClean="0"/>
              <a:t>La </a:t>
            </a:r>
            <a:r>
              <a:rPr lang="es-ES" dirty="0"/>
              <a:t>primera tarea que se debe completar al iniciar un nuevo proyecto de sitio web es crear un </a:t>
            </a:r>
            <a:r>
              <a:rPr lang="es-ES" b="1" dirty="0">
                <a:solidFill>
                  <a:schemeClr val="tx2">
                    <a:lumMod val="75000"/>
                  </a:schemeClr>
                </a:solidFill>
                <a:effectLst>
                  <a:glow rad="139700">
                    <a:schemeClr val="accent5">
                      <a:satMod val="175000"/>
                      <a:alpha val="40000"/>
                    </a:schemeClr>
                  </a:glow>
                </a:effectLst>
              </a:rPr>
              <a:t>mapa del sitio</a:t>
            </a:r>
            <a:r>
              <a:rPr lang="es-ES" dirty="0"/>
              <a:t>. </a:t>
            </a:r>
            <a:endParaRPr lang="es-ES" dirty="0" smtClean="0"/>
          </a:p>
          <a:p>
            <a:r>
              <a:rPr lang="es-ES" dirty="0" smtClean="0"/>
              <a:t>Esto </a:t>
            </a:r>
            <a:r>
              <a:rPr lang="es-ES" dirty="0"/>
              <a:t>define cuántas páginas tendrá su sitio web y cuáles serán esas páginas. </a:t>
            </a:r>
            <a:endParaRPr lang="es-ES" dirty="0" smtClean="0"/>
          </a:p>
          <a:p>
            <a:r>
              <a:rPr lang="es-ES" dirty="0" smtClean="0"/>
              <a:t>A </a:t>
            </a:r>
            <a:r>
              <a:rPr lang="es-ES" dirty="0"/>
              <a:t>partir de lo que Joe ha solicitado, aquí está el mapa del sitio para el sitio web que va a construir:</a:t>
            </a:r>
          </a:p>
        </p:txBody>
      </p:sp>
    </p:spTree>
    <p:extLst>
      <p:ext uri="{BB962C8B-B14F-4D97-AF65-F5344CB8AC3E}">
        <p14:creationId xmlns:p14="http://schemas.microsoft.com/office/powerpoint/2010/main" val="1313050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solidFill>
            <a:schemeClr val="accent6">
              <a:lumMod val="20000"/>
              <a:lumOff val="80000"/>
            </a:schemeClr>
          </a:solidFill>
        </p:spPr>
        <p:txBody>
          <a:bodyPr>
            <a:normAutofit fontScale="90000"/>
          </a:bodyPr>
          <a:lstStyle/>
          <a:p>
            <a:r>
              <a:rPr lang="es-ES" dirty="0" smtClean="0"/>
              <a:t>Página con Mapa del sitio del </a:t>
            </a:r>
            <a:r>
              <a:rPr lang="es-ES" dirty="0" err="1" smtClean="0"/>
              <a:t>website</a:t>
            </a:r>
            <a:endParaRPr lang="es-ES" dirty="0"/>
          </a:p>
        </p:txBody>
      </p:sp>
      <p:sp>
        <p:nvSpPr>
          <p:cNvPr id="5" name="4 Marcador de contenido"/>
          <p:cNvSpPr>
            <a:spLocks noGrp="1"/>
          </p:cNvSpPr>
          <p:nvPr>
            <p:ph idx="1"/>
          </p:nvPr>
        </p:nvSpPr>
        <p:spPr>
          <a:solidFill>
            <a:schemeClr val="accent6">
              <a:lumMod val="20000"/>
              <a:lumOff val="80000"/>
            </a:schemeClr>
          </a:solidFill>
        </p:spPr>
        <p:txBody>
          <a:bodyPr>
            <a:normAutofit lnSpcReduction="10000"/>
          </a:bodyPr>
          <a:lstStyle/>
          <a:p>
            <a:pPr marL="514350" indent="-514350">
              <a:buFont typeface="+mj-lt"/>
              <a:buAutoNum type="arabicPeriod"/>
            </a:pPr>
            <a:r>
              <a:rPr lang="es-ES" dirty="0" smtClean="0"/>
              <a:t>Home</a:t>
            </a:r>
            <a:endParaRPr lang="es-ES" dirty="0"/>
          </a:p>
          <a:p>
            <a:pPr marL="514350" indent="-514350">
              <a:buFont typeface="+mj-lt"/>
              <a:buAutoNum type="arabicPeriod"/>
            </a:pPr>
            <a:r>
              <a:rPr lang="es-ES" dirty="0" err="1" smtClean="0"/>
              <a:t>About</a:t>
            </a:r>
            <a:endParaRPr lang="es-ES" dirty="0"/>
          </a:p>
          <a:p>
            <a:pPr marL="514350" indent="-514350">
              <a:buFont typeface="+mj-lt"/>
              <a:buAutoNum type="arabicPeriod"/>
            </a:pPr>
            <a:r>
              <a:rPr lang="es-ES" dirty="0" smtClean="0"/>
              <a:t>News</a:t>
            </a:r>
            <a:endParaRPr lang="es-ES" dirty="0"/>
          </a:p>
          <a:p>
            <a:pPr marL="514350" indent="-514350">
              <a:buFont typeface="+mj-lt"/>
              <a:buAutoNum type="arabicPeriod"/>
            </a:pPr>
            <a:r>
              <a:rPr lang="es-ES" dirty="0" err="1" smtClean="0"/>
              <a:t>Menu</a:t>
            </a:r>
            <a:endParaRPr lang="es-ES" dirty="0"/>
          </a:p>
          <a:p>
            <a:pPr marL="514350" indent="-514350">
              <a:buFont typeface="+mj-lt"/>
              <a:buAutoNum type="arabicPeriod"/>
            </a:pPr>
            <a:r>
              <a:rPr lang="es-ES" dirty="0" err="1" smtClean="0"/>
              <a:t>Locations</a:t>
            </a:r>
            <a:endParaRPr lang="es-ES" dirty="0"/>
          </a:p>
          <a:p>
            <a:pPr marL="514350" indent="-514350">
              <a:buFont typeface="+mj-lt"/>
              <a:buAutoNum type="arabicPeriod"/>
            </a:pPr>
            <a:r>
              <a:rPr lang="es-ES" dirty="0" err="1" smtClean="0"/>
              <a:t>Sitemap</a:t>
            </a:r>
            <a:endParaRPr lang="es-ES" dirty="0"/>
          </a:p>
        </p:txBody>
      </p:sp>
    </p:spTree>
    <p:extLst>
      <p:ext uri="{BB962C8B-B14F-4D97-AF65-F5344CB8AC3E}">
        <p14:creationId xmlns:p14="http://schemas.microsoft.com/office/powerpoint/2010/main" val="2045578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6">
              <a:lumMod val="20000"/>
              <a:lumOff val="80000"/>
            </a:schemeClr>
          </a:solidFill>
        </p:spPr>
        <p:txBody>
          <a:bodyPr/>
          <a:lstStyle/>
          <a:p>
            <a:r>
              <a:rPr lang="es-ES" dirty="0" err="1" smtClean="0"/>
              <a:t>Sitemap</a:t>
            </a:r>
            <a:r>
              <a:rPr lang="es-ES" dirty="0" smtClean="0"/>
              <a:t> …</a:t>
            </a:r>
            <a:endParaRPr lang="es-ES" dirty="0"/>
          </a:p>
        </p:txBody>
      </p:sp>
      <p:sp>
        <p:nvSpPr>
          <p:cNvPr id="3" name="2 Marcador de contenido"/>
          <p:cNvSpPr>
            <a:spLocks noGrp="1"/>
          </p:cNvSpPr>
          <p:nvPr>
            <p:ph idx="1"/>
          </p:nvPr>
        </p:nvSpPr>
        <p:spPr>
          <a:solidFill>
            <a:schemeClr val="accent6">
              <a:lumMod val="20000"/>
              <a:lumOff val="80000"/>
            </a:schemeClr>
          </a:solidFill>
        </p:spPr>
        <p:txBody>
          <a:bodyPr>
            <a:normAutofit fontScale="92500" lnSpcReduction="20000"/>
          </a:bodyPr>
          <a:lstStyle/>
          <a:p>
            <a:r>
              <a:rPr lang="es-ES" b="1" i="1" dirty="0">
                <a:solidFill>
                  <a:srgbClr val="FF0000"/>
                </a:solidFill>
                <a:effectLst>
                  <a:glow rad="101600">
                    <a:schemeClr val="accent3">
                      <a:satMod val="175000"/>
                      <a:alpha val="40000"/>
                    </a:schemeClr>
                  </a:glow>
                </a:effectLst>
              </a:rPr>
              <a:t>La página de </a:t>
            </a:r>
            <a:r>
              <a:rPr lang="es-ES" b="1" i="1" dirty="0" err="1">
                <a:solidFill>
                  <a:srgbClr val="FF0000"/>
                </a:solidFill>
                <a:effectLst>
                  <a:glow rad="101600">
                    <a:schemeClr val="accent3">
                      <a:satMod val="175000"/>
                      <a:alpha val="40000"/>
                    </a:schemeClr>
                  </a:glow>
                </a:effectLst>
              </a:rPr>
              <a:t>Sitemap</a:t>
            </a:r>
            <a:r>
              <a:rPr lang="es-ES" b="1" i="1" dirty="0">
                <a:solidFill>
                  <a:srgbClr val="FF0000"/>
                </a:solidFill>
                <a:effectLst>
                  <a:glow rad="101600">
                    <a:schemeClr val="accent3">
                      <a:satMod val="175000"/>
                      <a:alpha val="40000"/>
                    </a:schemeClr>
                  </a:glow>
                </a:effectLst>
              </a:rPr>
              <a:t> aquí contiene una lista de enlaces a todas las demás páginas del sitio web.</a:t>
            </a:r>
          </a:p>
          <a:p>
            <a:r>
              <a:rPr lang="es-ES" dirty="0"/>
              <a:t>Para este sitio web en particular, un mapa del sitio no es tan importante porque tendrá un pequeño número de páginas; aún así, este es un recurso valioso para los sitios web que tienen muchas páginas, por lo que será una buena práctica incluirlo en el ejemplo</a:t>
            </a:r>
            <a:r>
              <a:rPr lang="es-ES" dirty="0" smtClean="0"/>
              <a:t>.</a:t>
            </a:r>
            <a:endParaRPr lang="es-ES" dirty="0"/>
          </a:p>
        </p:txBody>
      </p:sp>
    </p:spTree>
    <p:extLst>
      <p:ext uri="{BB962C8B-B14F-4D97-AF65-F5344CB8AC3E}">
        <p14:creationId xmlns:p14="http://schemas.microsoft.com/office/powerpoint/2010/main" val="917121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6">
              <a:lumMod val="20000"/>
              <a:lumOff val="80000"/>
            </a:schemeClr>
          </a:solidFill>
        </p:spPr>
        <p:txBody>
          <a:bodyPr/>
          <a:lstStyle/>
          <a:p>
            <a:r>
              <a:rPr lang="es-ES" dirty="0" err="1"/>
              <a:t>Sitemap</a:t>
            </a:r>
            <a:r>
              <a:rPr lang="es-ES" dirty="0"/>
              <a:t> …</a:t>
            </a:r>
          </a:p>
        </p:txBody>
      </p:sp>
      <p:sp>
        <p:nvSpPr>
          <p:cNvPr id="3" name="2 Marcador de contenido"/>
          <p:cNvSpPr>
            <a:spLocks noGrp="1"/>
          </p:cNvSpPr>
          <p:nvPr>
            <p:ph idx="1"/>
          </p:nvPr>
        </p:nvSpPr>
        <p:spPr>
          <a:solidFill>
            <a:schemeClr val="accent6">
              <a:lumMod val="20000"/>
              <a:lumOff val="80000"/>
            </a:schemeClr>
          </a:solidFill>
        </p:spPr>
        <p:txBody>
          <a:bodyPr>
            <a:normAutofit fontScale="85000" lnSpcReduction="10000"/>
          </a:bodyPr>
          <a:lstStyle/>
          <a:p>
            <a:r>
              <a:rPr lang="es-ES" dirty="0" smtClean="0"/>
              <a:t>La </a:t>
            </a:r>
            <a:r>
              <a:rPr lang="es-ES" dirty="0"/>
              <a:t>mayoría de los sitios web se basan en unas pocas </a:t>
            </a:r>
            <a:r>
              <a:rPr lang="es-ES" sz="4000" dirty="0">
                <a:solidFill>
                  <a:srgbClr val="FF0000"/>
                </a:solidFill>
                <a:effectLst>
                  <a:glow rad="101600">
                    <a:schemeClr val="accent4">
                      <a:satMod val="175000"/>
                      <a:alpha val="40000"/>
                    </a:schemeClr>
                  </a:glow>
                </a:effectLst>
              </a:rPr>
              <a:t>plantillas</a:t>
            </a:r>
            <a:r>
              <a:rPr lang="es-ES" dirty="0"/>
              <a:t> diferentes que se utilizan para crear cada página. </a:t>
            </a:r>
            <a:endParaRPr lang="es-ES" dirty="0" smtClean="0"/>
          </a:p>
          <a:p>
            <a:r>
              <a:rPr lang="es-ES" dirty="0" smtClean="0"/>
              <a:t>Estas </a:t>
            </a:r>
            <a:r>
              <a:rPr lang="es-ES" b="1" i="1" dirty="0">
                <a:solidFill>
                  <a:srgbClr val="FF0000"/>
                </a:solidFill>
              </a:rPr>
              <a:t>plantillas proporcionan un shell vacío </a:t>
            </a:r>
            <a:r>
              <a:rPr lang="es-ES" dirty="0"/>
              <a:t>al que puede agregar contenido para crear nuevas páginas.</a:t>
            </a:r>
          </a:p>
          <a:p>
            <a:r>
              <a:rPr lang="es-ES" b="1" i="1" dirty="0">
                <a:solidFill>
                  <a:srgbClr val="0070C0"/>
                </a:solidFill>
                <a:effectLst>
                  <a:glow rad="101600">
                    <a:schemeClr val="accent5">
                      <a:satMod val="175000"/>
                      <a:alpha val="40000"/>
                    </a:schemeClr>
                  </a:glow>
                </a:effectLst>
              </a:rPr>
              <a:t>El uso de plantillas le permite mantener todas las páginas con un aspecto uniforme en todo su sitio web</a:t>
            </a:r>
            <a:r>
              <a:rPr lang="es-ES" dirty="0" smtClean="0"/>
              <a:t>.</a:t>
            </a:r>
            <a:endParaRPr lang="es-ES" dirty="0"/>
          </a:p>
        </p:txBody>
      </p:sp>
    </p:spTree>
    <p:extLst>
      <p:ext uri="{BB962C8B-B14F-4D97-AF65-F5344CB8AC3E}">
        <p14:creationId xmlns:p14="http://schemas.microsoft.com/office/powerpoint/2010/main" val="904111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noAutofit/>
          </a:bodyPr>
          <a:lstStyle/>
          <a:p>
            <a:r>
              <a:rPr lang="es-ES" sz="3200" b="1" dirty="0"/>
              <a:t>8 RAZONES PARA APRENDER A </a:t>
            </a:r>
            <a:r>
              <a:rPr lang="es-ES" sz="3200" b="1" dirty="0" smtClean="0"/>
              <a:t>PROGRAMAR</a:t>
            </a:r>
            <a:endParaRPr lang="es-ES" sz="3200" dirty="0"/>
          </a:p>
        </p:txBody>
      </p:sp>
      <p:sp>
        <p:nvSpPr>
          <p:cNvPr id="3" name="2 Marcador de contenido"/>
          <p:cNvSpPr>
            <a:spLocks noGrp="1"/>
          </p:cNvSpPr>
          <p:nvPr>
            <p:ph type="subTitle" idx="1"/>
          </p:nvPr>
        </p:nvSpPr>
        <p:spPr/>
        <p:txBody>
          <a:bodyPr/>
          <a:lstStyle/>
          <a:p>
            <a:r>
              <a:rPr lang="es-ES" dirty="0">
                <a:hlinkClick r:id="rId2"/>
              </a:rPr>
              <a:t>https://www.nextu.com/blog/8-razones-para-aprender-programar</a:t>
            </a:r>
            <a:r>
              <a:rPr lang="es-ES" dirty="0" smtClean="0">
                <a:hlinkClick r:id="rId2"/>
              </a:rPr>
              <a:t>/</a:t>
            </a:r>
            <a:endParaRPr lang="es-ES" dirty="0" smtClean="0"/>
          </a:p>
          <a:p>
            <a:endParaRPr lang="es-ES" dirty="0"/>
          </a:p>
        </p:txBody>
      </p:sp>
    </p:spTree>
    <p:extLst>
      <p:ext uri="{BB962C8B-B14F-4D97-AF65-F5344CB8AC3E}">
        <p14:creationId xmlns:p14="http://schemas.microsoft.com/office/powerpoint/2010/main" val="3281468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6">
              <a:lumMod val="20000"/>
              <a:lumOff val="80000"/>
            </a:schemeClr>
          </a:solidFill>
        </p:spPr>
        <p:txBody>
          <a:bodyPr/>
          <a:lstStyle/>
          <a:p>
            <a:r>
              <a:rPr lang="es-ES" dirty="0" err="1" smtClean="0"/>
              <a:t>Sitemap</a:t>
            </a:r>
            <a:endParaRPr lang="es-ES" dirty="0"/>
          </a:p>
        </p:txBody>
      </p:sp>
      <p:sp>
        <p:nvSpPr>
          <p:cNvPr id="3" name="2 Marcador de contenido"/>
          <p:cNvSpPr>
            <a:spLocks noGrp="1"/>
          </p:cNvSpPr>
          <p:nvPr>
            <p:ph idx="1"/>
          </p:nvPr>
        </p:nvSpPr>
        <p:spPr>
          <a:solidFill>
            <a:schemeClr val="accent6">
              <a:lumMod val="20000"/>
              <a:lumOff val="80000"/>
            </a:schemeClr>
          </a:solidFill>
        </p:spPr>
        <p:txBody>
          <a:bodyPr>
            <a:normAutofit lnSpcReduction="10000"/>
          </a:bodyPr>
          <a:lstStyle/>
          <a:p>
            <a:r>
              <a:rPr lang="es-ES" dirty="0" smtClean="0"/>
              <a:t>Creará </a:t>
            </a:r>
            <a:r>
              <a:rPr lang="es-ES" dirty="0"/>
              <a:t>dos plantillas para su sitio web: </a:t>
            </a:r>
            <a:endParaRPr lang="es-ES" dirty="0" smtClean="0"/>
          </a:p>
          <a:p>
            <a:pPr lvl="1"/>
            <a:r>
              <a:rPr lang="es-ES" dirty="0" smtClean="0"/>
              <a:t>una </a:t>
            </a:r>
            <a:r>
              <a:rPr lang="es-ES" dirty="0"/>
              <a:t>para la </a:t>
            </a:r>
            <a:r>
              <a:rPr lang="es-ES" b="1" i="1" dirty="0">
                <a:solidFill>
                  <a:srgbClr val="00B050"/>
                </a:solidFill>
                <a:effectLst>
                  <a:glow rad="139700">
                    <a:schemeClr val="accent6">
                      <a:satMod val="175000"/>
                      <a:alpha val="40000"/>
                    </a:schemeClr>
                  </a:glow>
                </a:effectLst>
              </a:rPr>
              <a:t>página de inicio </a:t>
            </a:r>
            <a:endParaRPr lang="es-ES" b="1" i="1" dirty="0" smtClean="0">
              <a:solidFill>
                <a:srgbClr val="00B050"/>
              </a:solidFill>
              <a:effectLst>
                <a:glow rad="139700">
                  <a:schemeClr val="accent6">
                    <a:satMod val="175000"/>
                    <a:alpha val="40000"/>
                  </a:schemeClr>
                </a:glow>
              </a:effectLst>
            </a:endParaRPr>
          </a:p>
          <a:p>
            <a:pPr lvl="1"/>
            <a:r>
              <a:rPr lang="es-ES" dirty="0" smtClean="0"/>
              <a:t>y </a:t>
            </a:r>
            <a:r>
              <a:rPr lang="es-ES" dirty="0"/>
              <a:t>otra para las </a:t>
            </a:r>
            <a:r>
              <a:rPr lang="es-ES" b="1" i="1" dirty="0">
                <a:solidFill>
                  <a:schemeClr val="accent6">
                    <a:lumMod val="75000"/>
                  </a:schemeClr>
                </a:solidFill>
                <a:effectLst>
                  <a:glow rad="139700">
                    <a:schemeClr val="accent4">
                      <a:satMod val="175000"/>
                      <a:alpha val="40000"/>
                    </a:schemeClr>
                  </a:glow>
                </a:effectLst>
              </a:rPr>
              <a:t>páginas de contenido</a:t>
            </a:r>
            <a:r>
              <a:rPr lang="es-ES" dirty="0"/>
              <a:t>. </a:t>
            </a:r>
            <a:endParaRPr lang="es-ES" dirty="0" smtClean="0"/>
          </a:p>
          <a:p>
            <a:r>
              <a:rPr lang="es-ES" dirty="0" smtClean="0"/>
              <a:t>Las </a:t>
            </a:r>
            <a:r>
              <a:rPr lang="es-ES" dirty="0"/>
              <a:t>páginas de contenido contienen principalmente texto, por lo que necesitan un diseño ligeramente diferente de la página de inicio.</a:t>
            </a:r>
          </a:p>
        </p:txBody>
      </p:sp>
    </p:spTree>
    <p:extLst>
      <p:ext uri="{BB962C8B-B14F-4D97-AF65-F5344CB8AC3E}">
        <p14:creationId xmlns:p14="http://schemas.microsoft.com/office/powerpoint/2010/main" val="2369553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206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267494"/>
            <a:ext cx="8229600" cy="857250"/>
          </a:xfrm>
          <a:solidFill>
            <a:schemeClr val="accent4">
              <a:lumMod val="20000"/>
              <a:lumOff val="80000"/>
            </a:schemeClr>
          </a:solidFill>
        </p:spPr>
        <p:txBody>
          <a:bodyPr>
            <a:normAutofit/>
          </a:bodyPr>
          <a:lstStyle/>
          <a:p>
            <a:r>
              <a:rPr lang="es-ES" sz="3600" dirty="0"/>
              <a:t>Planificación de los diseños de </a:t>
            </a:r>
            <a:r>
              <a:rPr lang="es-ES" sz="3600" dirty="0" smtClean="0"/>
              <a:t>página …</a:t>
            </a:r>
            <a:endParaRPr lang="es-ES" sz="3600" dirty="0"/>
          </a:p>
        </p:txBody>
      </p:sp>
      <p:sp>
        <p:nvSpPr>
          <p:cNvPr id="3" name="2 Marcador de contenido"/>
          <p:cNvSpPr>
            <a:spLocks noGrp="1"/>
          </p:cNvSpPr>
          <p:nvPr>
            <p:ph idx="1"/>
          </p:nvPr>
        </p:nvSpPr>
        <p:spPr>
          <a:xfrm>
            <a:off x="467544" y="1261666"/>
            <a:ext cx="8229600" cy="3394472"/>
          </a:xfrm>
          <a:solidFill>
            <a:schemeClr val="accent4">
              <a:lumMod val="20000"/>
              <a:lumOff val="80000"/>
            </a:schemeClr>
          </a:solidFill>
        </p:spPr>
        <p:txBody>
          <a:bodyPr>
            <a:normAutofit lnSpcReduction="10000"/>
          </a:bodyPr>
          <a:lstStyle/>
          <a:p>
            <a:r>
              <a:rPr lang="es-ES" dirty="0" smtClean="0"/>
              <a:t>Antes </a:t>
            </a:r>
            <a:r>
              <a:rPr lang="es-ES" dirty="0"/>
              <a:t>de comenzar a codificar, es mejor crear una </a:t>
            </a:r>
            <a:r>
              <a:rPr lang="es-ES" b="1" i="1" dirty="0">
                <a:solidFill>
                  <a:srgbClr val="FF0000"/>
                </a:solidFill>
                <a:effectLst>
                  <a:glow rad="101600">
                    <a:schemeClr val="accent3">
                      <a:satMod val="175000"/>
                      <a:alpha val="40000"/>
                    </a:schemeClr>
                  </a:glow>
                </a:effectLst>
              </a:rPr>
              <a:t>maqueta</a:t>
            </a:r>
            <a:r>
              <a:rPr lang="es-ES" dirty="0">
                <a:effectLst>
                  <a:glow rad="101600">
                    <a:schemeClr val="accent3">
                      <a:satMod val="175000"/>
                      <a:alpha val="40000"/>
                    </a:schemeClr>
                  </a:glow>
                </a:effectLst>
              </a:rPr>
              <a:t> </a:t>
            </a:r>
            <a:r>
              <a:rPr lang="es-ES" dirty="0"/>
              <a:t>aproximada de cómo desea que se vean las páginas. </a:t>
            </a:r>
            <a:endParaRPr lang="es-ES" dirty="0" smtClean="0"/>
          </a:p>
          <a:p>
            <a:r>
              <a:rPr lang="es-ES" dirty="0" smtClean="0"/>
              <a:t>Estas </a:t>
            </a:r>
            <a:r>
              <a:rPr lang="es-ES" dirty="0"/>
              <a:t>maquetas, a menudo denominadas “</a:t>
            </a:r>
            <a:r>
              <a:rPr lang="es-ES" b="1" i="1" dirty="0" err="1">
                <a:solidFill>
                  <a:schemeClr val="accent6">
                    <a:lumMod val="75000"/>
                  </a:schemeClr>
                </a:solidFill>
                <a:effectLst>
                  <a:glow rad="228600">
                    <a:schemeClr val="accent5">
                      <a:satMod val="175000"/>
                      <a:alpha val="40000"/>
                    </a:schemeClr>
                  </a:glow>
                </a:effectLst>
              </a:rPr>
              <a:t>wireframes</a:t>
            </a:r>
            <a:r>
              <a:rPr lang="es-ES" dirty="0"/>
              <a:t>”, utilizan cuadros para indicar la posición de los elementos clave, como la navegación, el contenido y el logotipo. </a:t>
            </a:r>
            <a:endParaRPr lang="es-ES" dirty="0" smtClean="0"/>
          </a:p>
        </p:txBody>
      </p:sp>
    </p:spTree>
    <p:extLst>
      <p:ext uri="{BB962C8B-B14F-4D97-AF65-F5344CB8AC3E}">
        <p14:creationId xmlns:p14="http://schemas.microsoft.com/office/powerpoint/2010/main" val="4170813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267494"/>
            <a:ext cx="8229600" cy="857250"/>
          </a:xfrm>
          <a:solidFill>
            <a:schemeClr val="accent4">
              <a:lumMod val="20000"/>
              <a:lumOff val="80000"/>
            </a:schemeClr>
          </a:solidFill>
        </p:spPr>
        <p:txBody>
          <a:bodyPr>
            <a:normAutofit/>
          </a:bodyPr>
          <a:lstStyle/>
          <a:p>
            <a:r>
              <a:rPr lang="es-ES" sz="3600" dirty="0"/>
              <a:t>Planificación de los diseños de </a:t>
            </a:r>
            <a:r>
              <a:rPr lang="es-ES" sz="3600" dirty="0" smtClean="0"/>
              <a:t>página …</a:t>
            </a:r>
            <a:endParaRPr lang="es-ES" sz="3600" dirty="0"/>
          </a:p>
        </p:txBody>
      </p:sp>
      <p:sp>
        <p:nvSpPr>
          <p:cNvPr id="3" name="2 Marcador de contenido"/>
          <p:cNvSpPr>
            <a:spLocks noGrp="1"/>
          </p:cNvSpPr>
          <p:nvPr>
            <p:ph idx="1"/>
          </p:nvPr>
        </p:nvSpPr>
        <p:spPr>
          <a:xfrm>
            <a:off x="467544" y="1261666"/>
            <a:ext cx="8229600" cy="3394472"/>
          </a:xfrm>
          <a:solidFill>
            <a:schemeClr val="accent4">
              <a:lumMod val="20000"/>
              <a:lumOff val="80000"/>
            </a:schemeClr>
          </a:solidFill>
        </p:spPr>
        <p:txBody>
          <a:bodyPr>
            <a:normAutofit fontScale="70000" lnSpcReduction="20000"/>
          </a:bodyPr>
          <a:lstStyle/>
          <a:p>
            <a:r>
              <a:rPr lang="es-ES" dirty="0" smtClean="0"/>
              <a:t>En </a:t>
            </a:r>
            <a:r>
              <a:rPr lang="es-ES" dirty="0"/>
              <a:t>esta sección, creará unos cuantos esquemas de conexión rápida para las plantillas de página de inicio y contenido.</a:t>
            </a:r>
          </a:p>
          <a:p>
            <a:r>
              <a:rPr lang="es-ES" dirty="0"/>
              <a:t>Todas sus páginas web tendrán cinco elementos comunes</a:t>
            </a:r>
            <a:r>
              <a:rPr lang="es-ES" dirty="0" smtClean="0"/>
              <a:t>:</a:t>
            </a:r>
          </a:p>
          <a:p>
            <a:pPr lvl="1"/>
            <a:r>
              <a:rPr lang="es-ES" dirty="0" smtClean="0"/>
              <a:t>un </a:t>
            </a:r>
            <a:r>
              <a:rPr lang="es-ES" dirty="0"/>
              <a:t>encabezado, </a:t>
            </a:r>
            <a:endParaRPr lang="es-ES" dirty="0" smtClean="0"/>
          </a:p>
          <a:p>
            <a:pPr lvl="1"/>
            <a:r>
              <a:rPr lang="es-ES" dirty="0" smtClean="0"/>
              <a:t>logotipo</a:t>
            </a:r>
            <a:r>
              <a:rPr lang="es-ES" dirty="0"/>
              <a:t>, </a:t>
            </a:r>
            <a:endParaRPr lang="es-ES" dirty="0" smtClean="0"/>
          </a:p>
          <a:p>
            <a:pPr lvl="1"/>
            <a:r>
              <a:rPr lang="es-ES" dirty="0" smtClean="0"/>
              <a:t>navegación</a:t>
            </a:r>
            <a:r>
              <a:rPr lang="es-ES" dirty="0"/>
              <a:t>, </a:t>
            </a:r>
            <a:endParaRPr lang="es-ES" dirty="0" smtClean="0"/>
          </a:p>
          <a:p>
            <a:pPr lvl="1"/>
            <a:r>
              <a:rPr lang="es-ES" dirty="0" smtClean="0"/>
              <a:t>área </a:t>
            </a:r>
            <a:r>
              <a:rPr lang="es-ES" dirty="0"/>
              <a:t>de contenido principal </a:t>
            </a:r>
            <a:endParaRPr lang="es-ES" dirty="0" smtClean="0"/>
          </a:p>
          <a:p>
            <a:pPr lvl="1"/>
            <a:r>
              <a:rPr lang="es-ES" dirty="0" smtClean="0"/>
              <a:t>y </a:t>
            </a:r>
            <a:r>
              <a:rPr lang="es-ES" dirty="0"/>
              <a:t>pie de página. </a:t>
            </a:r>
            <a:endParaRPr lang="es-ES" dirty="0" smtClean="0"/>
          </a:p>
          <a:p>
            <a:r>
              <a:rPr lang="es-ES" dirty="0" smtClean="0"/>
              <a:t>Puede </a:t>
            </a:r>
            <a:r>
              <a:rPr lang="es-ES" dirty="0"/>
              <a:t>utilizar estos elementos clave para crear un </a:t>
            </a:r>
            <a:r>
              <a:rPr lang="es-ES" dirty="0" smtClean="0"/>
              <a:t>wireframe rápido </a:t>
            </a:r>
            <a:r>
              <a:rPr lang="es-ES" dirty="0"/>
              <a:t>para sus páginas</a:t>
            </a:r>
            <a:r>
              <a:rPr lang="es-ES" dirty="0" smtClean="0"/>
              <a:t>.</a:t>
            </a:r>
            <a:endParaRPr lang="es-ES" dirty="0"/>
          </a:p>
        </p:txBody>
      </p:sp>
    </p:spTree>
    <p:extLst>
      <p:ext uri="{BB962C8B-B14F-4D97-AF65-F5344CB8AC3E}">
        <p14:creationId xmlns:p14="http://schemas.microsoft.com/office/powerpoint/2010/main" val="644460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267494"/>
            <a:ext cx="8229600" cy="857250"/>
          </a:xfrm>
          <a:solidFill>
            <a:schemeClr val="accent4">
              <a:lumMod val="20000"/>
              <a:lumOff val="80000"/>
            </a:schemeClr>
          </a:solidFill>
        </p:spPr>
        <p:txBody>
          <a:bodyPr>
            <a:normAutofit/>
          </a:bodyPr>
          <a:lstStyle/>
          <a:p>
            <a:r>
              <a:rPr lang="es-ES" sz="3600" dirty="0"/>
              <a:t>Planificación de los diseños de </a:t>
            </a:r>
            <a:r>
              <a:rPr lang="es-ES" sz="3600" dirty="0" smtClean="0"/>
              <a:t>página …</a:t>
            </a:r>
            <a:endParaRPr lang="es-ES" sz="3600" dirty="0"/>
          </a:p>
        </p:txBody>
      </p:sp>
      <p:sp>
        <p:nvSpPr>
          <p:cNvPr id="3" name="2 Marcador de contenido"/>
          <p:cNvSpPr>
            <a:spLocks noGrp="1"/>
          </p:cNvSpPr>
          <p:nvPr>
            <p:ph idx="1"/>
          </p:nvPr>
        </p:nvSpPr>
        <p:spPr>
          <a:xfrm>
            <a:off x="467544" y="1261666"/>
            <a:ext cx="8229600" cy="3394472"/>
          </a:xfrm>
          <a:solidFill>
            <a:schemeClr val="accent4">
              <a:lumMod val="20000"/>
              <a:lumOff val="80000"/>
            </a:schemeClr>
          </a:solidFill>
        </p:spPr>
        <p:txBody>
          <a:bodyPr>
            <a:normAutofit/>
          </a:bodyPr>
          <a:lstStyle/>
          <a:p>
            <a:r>
              <a:rPr lang="es-ES" dirty="0" smtClean="0"/>
              <a:t>Empecemos </a:t>
            </a:r>
            <a:r>
              <a:rPr lang="es-ES" dirty="0"/>
              <a:t>con la plantilla de la página de inicio. </a:t>
            </a:r>
            <a:endParaRPr lang="es-ES" dirty="0" smtClean="0"/>
          </a:p>
          <a:p>
            <a:r>
              <a:rPr lang="es-ES" dirty="0" smtClean="0"/>
              <a:t>La </a:t>
            </a:r>
            <a:r>
              <a:rPr lang="es-ES" dirty="0"/>
              <a:t>Figura 2-2 muestra un </a:t>
            </a:r>
            <a:r>
              <a:rPr lang="es-ES" dirty="0" smtClean="0"/>
              <a:t>wireframe aproximado </a:t>
            </a:r>
            <a:r>
              <a:rPr lang="es-ES" dirty="0"/>
              <a:t>para el diseño que he juntado.</a:t>
            </a:r>
          </a:p>
        </p:txBody>
      </p:sp>
    </p:spTree>
    <p:extLst>
      <p:ext uri="{BB962C8B-B14F-4D97-AF65-F5344CB8AC3E}">
        <p14:creationId xmlns:p14="http://schemas.microsoft.com/office/powerpoint/2010/main" val="14901228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33898"/>
            <a:ext cx="5888704" cy="4914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9104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4">
              <a:lumMod val="20000"/>
              <a:lumOff val="80000"/>
            </a:schemeClr>
          </a:solidFill>
        </p:spPr>
        <p:txBody>
          <a:bodyPr/>
          <a:lstStyle/>
          <a:p>
            <a:r>
              <a:rPr lang="es-ES" dirty="0" smtClean="0"/>
              <a:t>Wireframe …</a:t>
            </a:r>
            <a:endParaRPr lang="es-ES" dirty="0"/>
          </a:p>
        </p:txBody>
      </p:sp>
      <p:sp>
        <p:nvSpPr>
          <p:cNvPr id="3" name="2 Marcador de contenido"/>
          <p:cNvSpPr>
            <a:spLocks noGrp="1"/>
          </p:cNvSpPr>
          <p:nvPr>
            <p:ph idx="1"/>
          </p:nvPr>
        </p:nvSpPr>
        <p:spPr>
          <a:solidFill>
            <a:schemeClr val="accent4">
              <a:lumMod val="20000"/>
              <a:lumOff val="80000"/>
            </a:schemeClr>
          </a:solidFill>
        </p:spPr>
        <p:txBody>
          <a:bodyPr>
            <a:normAutofit/>
          </a:bodyPr>
          <a:lstStyle/>
          <a:p>
            <a:r>
              <a:rPr lang="es-ES" dirty="0"/>
              <a:t>Esta estructura alámbrica muestra la posición de todas las secciones de la página principal: </a:t>
            </a:r>
            <a:endParaRPr lang="es-ES" dirty="0" smtClean="0"/>
          </a:p>
          <a:p>
            <a:pPr lvl="1"/>
            <a:r>
              <a:rPr lang="es-ES" dirty="0" smtClean="0"/>
              <a:t>el </a:t>
            </a:r>
            <a:r>
              <a:rPr lang="es-ES" dirty="0"/>
              <a:t>encabezado, que contiene el logotipo y la navegación; </a:t>
            </a:r>
            <a:endParaRPr lang="es-ES" dirty="0" smtClean="0"/>
          </a:p>
          <a:p>
            <a:pPr lvl="1"/>
            <a:r>
              <a:rPr lang="es-ES" dirty="0" smtClean="0"/>
              <a:t>el </a:t>
            </a:r>
            <a:r>
              <a:rPr lang="es-ES" dirty="0"/>
              <a:t>área de contenido principal; </a:t>
            </a:r>
            <a:endParaRPr lang="es-ES" dirty="0" smtClean="0"/>
          </a:p>
          <a:p>
            <a:pPr lvl="1"/>
            <a:r>
              <a:rPr lang="es-ES" dirty="0" smtClean="0"/>
              <a:t>y </a:t>
            </a:r>
            <a:r>
              <a:rPr lang="es-ES" dirty="0"/>
              <a:t>el pie de página. </a:t>
            </a:r>
            <a:endParaRPr lang="es-ES" dirty="0" smtClean="0"/>
          </a:p>
        </p:txBody>
      </p:sp>
    </p:spTree>
    <p:extLst>
      <p:ext uri="{BB962C8B-B14F-4D97-AF65-F5344CB8AC3E}">
        <p14:creationId xmlns:p14="http://schemas.microsoft.com/office/powerpoint/2010/main" val="4628447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4">
              <a:lumMod val="20000"/>
              <a:lumOff val="80000"/>
            </a:schemeClr>
          </a:solidFill>
        </p:spPr>
        <p:txBody>
          <a:bodyPr/>
          <a:lstStyle/>
          <a:p>
            <a:r>
              <a:rPr lang="es-ES" dirty="0" smtClean="0"/>
              <a:t>Wireframe …</a:t>
            </a:r>
            <a:endParaRPr lang="es-ES" dirty="0"/>
          </a:p>
        </p:txBody>
      </p:sp>
      <p:sp>
        <p:nvSpPr>
          <p:cNvPr id="3" name="2 Marcador de contenido"/>
          <p:cNvSpPr>
            <a:spLocks noGrp="1"/>
          </p:cNvSpPr>
          <p:nvPr>
            <p:ph idx="1"/>
          </p:nvPr>
        </p:nvSpPr>
        <p:spPr>
          <a:solidFill>
            <a:schemeClr val="accent4">
              <a:lumMod val="20000"/>
              <a:lumOff val="80000"/>
            </a:schemeClr>
          </a:solidFill>
        </p:spPr>
        <p:txBody>
          <a:bodyPr>
            <a:normAutofit lnSpcReduction="10000"/>
          </a:bodyPr>
          <a:lstStyle/>
          <a:p>
            <a:r>
              <a:rPr lang="es-ES" dirty="0" smtClean="0"/>
              <a:t>La </a:t>
            </a:r>
            <a:r>
              <a:rPr lang="es-ES" dirty="0"/>
              <a:t>página de inicio tendrá tres secciones que contienen el contenido de la página: </a:t>
            </a:r>
            <a:endParaRPr lang="es-ES" dirty="0" smtClean="0"/>
          </a:p>
          <a:p>
            <a:pPr lvl="1"/>
            <a:r>
              <a:rPr lang="es-ES" dirty="0" smtClean="0"/>
              <a:t>una </a:t>
            </a:r>
            <a:r>
              <a:rPr lang="es-ES" dirty="0"/>
              <a:t>característica principal para atraer la atención de los espectadores, </a:t>
            </a:r>
            <a:endParaRPr lang="es-ES" dirty="0" smtClean="0"/>
          </a:p>
          <a:p>
            <a:pPr lvl="1"/>
            <a:r>
              <a:rPr lang="es-ES" dirty="0" smtClean="0"/>
              <a:t>un </a:t>
            </a:r>
            <a:r>
              <a:rPr lang="es-ES" dirty="0"/>
              <a:t>cuadro de texto para obtener información inicial sobre la compañía </a:t>
            </a:r>
            <a:endParaRPr lang="es-ES" dirty="0" smtClean="0"/>
          </a:p>
          <a:p>
            <a:pPr lvl="1"/>
            <a:r>
              <a:rPr lang="es-ES" dirty="0" smtClean="0"/>
              <a:t>y </a:t>
            </a:r>
            <a:r>
              <a:rPr lang="es-ES" dirty="0"/>
              <a:t>una sección para mostrar ofertas especiales</a:t>
            </a:r>
            <a:r>
              <a:rPr lang="es-ES" dirty="0" smtClean="0"/>
              <a:t>.</a:t>
            </a:r>
            <a:endParaRPr lang="es-ES" dirty="0"/>
          </a:p>
        </p:txBody>
      </p:sp>
    </p:spTree>
    <p:extLst>
      <p:ext uri="{BB962C8B-B14F-4D97-AF65-F5344CB8AC3E}">
        <p14:creationId xmlns:p14="http://schemas.microsoft.com/office/powerpoint/2010/main" val="4149648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chemeClr val="accent4">
              <a:lumMod val="20000"/>
              <a:lumOff val="80000"/>
            </a:schemeClr>
          </a:solidFill>
        </p:spPr>
        <p:txBody>
          <a:bodyPr/>
          <a:lstStyle/>
          <a:p>
            <a:r>
              <a:rPr lang="es-ES" dirty="0" smtClean="0"/>
              <a:t>Wireframe …</a:t>
            </a:r>
            <a:endParaRPr lang="es-ES" dirty="0"/>
          </a:p>
        </p:txBody>
      </p:sp>
      <p:sp>
        <p:nvSpPr>
          <p:cNvPr id="3" name="2 Marcador de contenido"/>
          <p:cNvSpPr>
            <a:spLocks noGrp="1"/>
          </p:cNvSpPr>
          <p:nvPr>
            <p:ph idx="1"/>
          </p:nvPr>
        </p:nvSpPr>
        <p:spPr>
          <a:solidFill>
            <a:schemeClr val="accent4">
              <a:lumMod val="20000"/>
              <a:lumOff val="80000"/>
            </a:schemeClr>
          </a:solidFill>
        </p:spPr>
        <p:txBody>
          <a:bodyPr>
            <a:normAutofit lnSpcReduction="10000"/>
          </a:bodyPr>
          <a:lstStyle/>
          <a:p>
            <a:r>
              <a:rPr lang="es-ES" dirty="0" smtClean="0"/>
              <a:t>Para </a:t>
            </a:r>
            <a:r>
              <a:rPr lang="es-ES" dirty="0"/>
              <a:t>la plantilla de la página de contenido, utilizará un diseño similar, cambiando solo el área de contenido principal al reemplazar las tres secciones de contenido con un área única para el texto de la página. </a:t>
            </a:r>
            <a:endParaRPr lang="es-ES" dirty="0" smtClean="0"/>
          </a:p>
          <a:p>
            <a:r>
              <a:rPr lang="es-ES" dirty="0" smtClean="0"/>
              <a:t>La </a:t>
            </a:r>
            <a:r>
              <a:rPr lang="es-ES" dirty="0"/>
              <a:t>Figura 2-3 muestra una estructura de alambre en bruto de la página de contenido.</a:t>
            </a:r>
          </a:p>
        </p:txBody>
      </p:sp>
    </p:spTree>
    <p:extLst>
      <p:ext uri="{BB962C8B-B14F-4D97-AF65-F5344CB8AC3E}">
        <p14:creationId xmlns:p14="http://schemas.microsoft.com/office/powerpoint/2010/main" val="2379985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0"/>
            <a:ext cx="6099021" cy="5125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6969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Autofit/>
          </a:bodyPr>
          <a:lstStyle/>
          <a:p>
            <a:r>
              <a:rPr lang="es-ES" sz="2400" b="1" dirty="0"/>
              <a:t>6 Razones Porqué La Programación No Es Para Todo El </a:t>
            </a:r>
            <a:r>
              <a:rPr lang="es-ES" sz="2400" b="1" dirty="0" smtClean="0"/>
              <a:t>Mundo</a:t>
            </a:r>
            <a:endParaRPr lang="es-ES" sz="2400" dirty="0"/>
          </a:p>
        </p:txBody>
      </p:sp>
      <p:sp>
        <p:nvSpPr>
          <p:cNvPr id="3" name="2 Marcador de contenido"/>
          <p:cNvSpPr>
            <a:spLocks noGrp="1"/>
          </p:cNvSpPr>
          <p:nvPr>
            <p:ph idx="1"/>
          </p:nvPr>
        </p:nvSpPr>
        <p:spPr/>
        <p:txBody>
          <a:bodyPr/>
          <a:lstStyle/>
          <a:p>
            <a:r>
              <a:rPr lang="es-ES" dirty="0">
                <a:hlinkClick r:id="rId2"/>
              </a:rPr>
              <a:t>http://blog.capacityacademy.com/2015/01/23/6-razones-porque-la-programacion-es-para-todo-el-mundo</a:t>
            </a:r>
            <a:r>
              <a:rPr lang="es-ES" dirty="0" smtClean="0">
                <a:hlinkClick r:id="rId2"/>
              </a:rPr>
              <a:t>/</a:t>
            </a:r>
            <a:endParaRPr lang="es-ES" dirty="0" smtClean="0"/>
          </a:p>
          <a:p>
            <a:endParaRPr lang="es-ES" dirty="0"/>
          </a:p>
        </p:txBody>
      </p:sp>
    </p:spTree>
    <p:extLst>
      <p:ext uri="{BB962C8B-B14F-4D97-AF65-F5344CB8AC3E}">
        <p14:creationId xmlns:p14="http://schemas.microsoft.com/office/powerpoint/2010/main" val="2686094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7000"/>
            <a:lum/>
          </a:blip>
          <a:srcRect/>
          <a:stretch>
            <a:fillRect l="-37000" r="-3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604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rgbClr val="FBEAC7"/>
              </a:gs>
              <a:gs pos="17999">
                <a:srgbClr val="FEE7F2"/>
              </a:gs>
              <a:gs pos="36000">
                <a:srgbClr val="FAC77D"/>
              </a:gs>
              <a:gs pos="61000">
                <a:srgbClr val="FBA97D"/>
              </a:gs>
              <a:gs pos="82001">
                <a:srgbClr val="FBD49C"/>
              </a:gs>
              <a:gs pos="100000">
                <a:srgbClr val="FEE7F2"/>
              </a:gs>
            </a:gsLst>
            <a:lin ang="5400000" scaled="0"/>
          </a:gradFill>
        </p:spPr>
        <p:txBody>
          <a:bodyPr>
            <a:normAutofit/>
          </a:bodyPr>
          <a:lstStyle/>
          <a:p>
            <a:r>
              <a:rPr lang="es-ES" dirty="0"/>
              <a:t>Creando los archivos de </a:t>
            </a:r>
            <a:r>
              <a:rPr lang="es-ES" dirty="0" smtClean="0"/>
              <a:t>plantilla …</a:t>
            </a:r>
            <a:endParaRPr lang="es-ES" dirty="0"/>
          </a:p>
        </p:txBody>
      </p:sp>
      <p:sp>
        <p:nvSpPr>
          <p:cNvPr id="3" name="2 Marcador de contenido"/>
          <p:cNvSpPr>
            <a:spLocks noGrp="1"/>
          </p:cNvSpPr>
          <p:nvPr>
            <p:ph idx="1"/>
          </p:nvPr>
        </p:nvSpPr>
        <p:spPr>
          <a:gradFill>
            <a:gsLst>
              <a:gs pos="0">
                <a:srgbClr val="FBEAC7"/>
              </a:gs>
              <a:gs pos="17999">
                <a:srgbClr val="FEE7F2"/>
              </a:gs>
              <a:gs pos="36000">
                <a:srgbClr val="FAC77D"/>
              </a:gs>
              <a:gs pos="61000">
                <a:srgbClr val="FBA97D"/>
              </a:gs>
              <a:gs pos="82001">
                <a:srgbClr val="FBD49C"/>
              </a:gs>
              <a:gs pos="100000">
                <a:srgbClr val="FEE7F2"/>
              </a:gs>
            </a:gsLst>
            <a:lin ang="5400000" scaled="0"/>
          </a:gradFill>
        </p:spPr>
        <p:txBody>
          <a:bodyPr>
            <a:normAutofit fontScale="85000" lnSpcReduction="20000"/>
          </a:bodyPr>
          <a:lstStyle/>
          <a:p>
            <a:r>
              <a:rPr lang="es-ES" dirty="0" smtClean="0"/>
              <a:t>Ahora </a:t>
            </a:r>
            <a:r>
              <a:rPr lang="es-ES" dirty="0"/>
              <a:t>que tiene un plan aproximado de cómo se verá la página, es hora de crear los archivos de plantilla. </a:t>
            </a:r>
            <a:endParaRPr lang="es-ES" dirty="0" smtClean="0"/>
          </a:p>
          <a:p>
            <a:r>
              <a:rPr lang="es-ES" dirty="0" smtClean="0"/>
              <a:t>Recuerde</a:t>
            </a:r>
            <a:r>
              <a:rPr lang="es-ES" dirty="0"/>
              <a:t>, necesita dos plantillas para su sitio web: una plantilla de página de inicio y una plantilla de página de contenido. </a:t>
            </a:r>
            <a:endParaRPr lang="es-ES" dirty="0" smtClean="0"/>
          </a:p>
          <a:p>
            <a:r>
              <a:rPr lang="es-ES" dirty="0" smtClean="0"/>
              <a:t>En </a:t>
            </a:r>
            <a:r>
              <a:rPr lang="es-ES" dirty="0"/>
              <a:t>esta sección, creará nuevos archivos para cada uno de estos. </a:t>
            </a:r>
            <a:endParaRPr lang="es-ES" dirty="0" smtClean="0"/>
          </a:p>
          <a:p>
            <a:r>
              <a:rPr lang="es-ES" dirty="0" smtClean="0"/>
              <a:t>Agregará </a:t>
            </a:r>
            <a:r>
              <a:rPr lang="es-ES" dirty="0"/>
              <a:t>los diseños a estos archivos más adelante en </a:t>
            </a:r>
            <a:r>
              <a:rPr lang="es-ES" dirty="0" smtClean="0"/>
              <a:t>esta lección.</a:t>
            </a:r>
            <a:endParaRPr lang="es-ES" dirty="0"/>
          </a:p>
          <a:p>
            <a:endParaRPr lang="es-ES" dirty="0"/>
          </a:p>
        </p:txBody>
      </p:sp>
    </p:spTree>
    <p:extLst>
      <p:ext uri="{BB962C8B-B14F-4D97-AF65-F5344CB8AC3E}">
        <p14:creationId xmlns:p14="http://schemas.microsoft.com/office/powerpoint/2010/main" val="1114429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rgbClr val="FBEAC7"/>
              </a:gs>
              <a:gs pos="17999">
                <a:srgbClr val="FEE7F2"/>
              </a:gs>
              <a:gs pos="36000">
                <a:srgbClr val="FAC77D"/>
              </a:gs>
              <a:gs pos="61000">
                <a:srgbClr val="FBA97D"/>
              </a:gs>
              <a:gs pos="82001">
                <a:srgbClr val="FBD49C"/>
              </a:gs>
              <a:gs pos="100000">
                <a:srgbClr val="FEE7F2"/>
              </a:gs>
            </a:gsLst>
            <a:lin ang="5400000" scaled="0"/>
          </a:gradFill>
        </p:spPr>
        <p:txBody>
          <a:bodyPr>
            <a:noAutofit/>
          </a:bodyPr>
          <a:lstStyle/>
          <a:p>
            <a:r>
              <a:rPr lang="es-ES" sz="3200" dirty="0"/>
              <a:t>Creación de la plantilla de la página de </a:t>
            </a:r>
            <a:r>
              <a:rPr lang="es-ES" sz="3200" dirty="0" smtClean="0"/>
              <a:t>inicio …</a:t>
            </a:r>
            <a:endParaRPr lang="es-ES" sz="3200" dirty="0"/>
          </a:p>
        </p:txBody>
      </p:sp>
      <p:sp>
        <p:nvSpPr>
          <p:cNvPr id="3" name="2 Marcador de contenido"/>
          <p:cNvSpPr>
            <a:spLocks noGrp="1"/>
          </p:cNvSpPr>
          <p:nvPr>
            <p:ph sz="half" idx="1"/>
          </p:nvPr>
        </p:nvSpPr>
        <p:spPr>
          <a:gradFill>
            <a:gsLst>
              <a:gs pos="0">
                <a:srgbClr val="FBEAC7"/>
              </a:gs>
              <a:gs pos="17999">
                <a:srgbClr val="FEE7F2"/>
              </a:gs>
              <a:gs pos="36000">
                <a:srgbClr val="FAC77D"/>
              </a:gs>
              <a:gs pos="61000">
                <a:srgbClr val="FBA97D"/>
              </a:gs>
              <a:gs pos="82001">
                <a:srgbClr val="FBD49C"/>
              </a:gs>
              <a:gs pos="100000">
                <a:srgbClr val="FEE7F2"/>
              </a:gs>
            </a:gsLst>
            <a:lin ang="5400000" scaled="0"/>
          </a:gradFill>
        </p:spPr>
        <p:txBody>
          <a:bodyPr>
            <a:normAutofit fontScale="77500" lnSpcReduction="20000"/>
          </a:bodyPr>
          <a:lstStyle/>
          <a:p>
            <a:r>
              <a:rPr lang="es-ES" dirty="0" smtClean="0"/>
              <a:t>Primero</a:t>
            </a:r>
            <a:r>
              <a:rPr lang="es-ES" dirty="0"/>
              <a:t>, vas a crear la plantilla para la página de inicio. </a:t>
            </a:r>
            <a:endParaRPr lang="es-ES" dirty="0" smtClean="0"/>
          </a:p>
          <a:p>
            <a:r>
              <a:rPr lang="es-ES" dirty="0" smtClean="0"/>
              <a:t>Siga </a:t>
            </a:r>
            <a:r>
              <a:rPr lang="es-ES" dirty="0"/>
              <a:t>estos pasos para crear esta plantilla.</a:t>
            </a:r>
          </a:p>
          <a:p>
            <a:endParaRPr lang="es-ES" dirty="0"/>
          </a:p>
        </p:txBody>
      </p:sp>
      <p:sp>
        <p:nvSpPr>
          <p:cNvPr id="4" name="3 Marcador de contenido"/>
          <p:cNvSpPr>
            <a:spLocks noGrp="1"/>
          </p:cNvSpPr>
          <p:nvPr>
            <p:ph sz="half" idx="2"/>
          </p:nvPr>
        </p:nvSpPr>
        <p:spPr>
          <a:solidFill>
            <a:schemeClr val="accent5">
              <a:lumMod val="60000"/>
              <a:lumOff val="40000"/>
            </a:schemeClr>
          </a:solidFill>
        </p:spPr>
        <p:txBody>
          <a:bodyPr>
            <a:normAutofit fontScale="77500" lnSpcReduction="20000"/>
          </a:bodyPr>
          <a:lstStyle/>
          <a:p>
            <a:r>
              <a:rPr lang="es-ES" dirty="0"/>
              <a:t>Puede descargar el código que se usa aquí desde el sitio web del </a:t>
            </a:r>
            <a:r>
              <a:rPr lang="es-ES" dirty="0" smtClean="0"/>
              <a:t>curso y </a:t>
            </a:r>
            <a:r>
              <a:rPr lang="es-ES" dirty="0"/>
              <a:t>copiarlo y pegarlo en su archivo si no le gusta escribir, o si desea evitar los errores tipográficos que podrían hacer que el código se rompa. </a:t>
            </a:r>
          </a:p>
          <a:p>
            <a:r>
              <a:rPr lang="es-ES" dirty="0"/>
              <a:t>Puede encontrar el código en el archivo index.html en la carpeta 1, debajo del código de descarga del </a:t>
            </a:r>
            <a:r>
              <a:rPr lang="es-ES" dirty="0" smtClean="0"/>
              <a:t>Lección 2.</a:t>
            </a:r>
            <a:endParaRPr lang="es-ES" dirty="0"/>
          </a:p>
        </p:txBody>
      </p:sp>
    </p:spTree>
    <p:extLst>
      <p:ext uri="{BB962C8B-B14F-4D97-AF65-F5344CB8AC3E}">
        <p14:creationId xmlns:p14="http://schemas.microsoft.com/office/powerpoint/2010/main" val="1606904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solidFill>
            <a:schemeClr val="accent6">
              <a:lumMod val="20000"/>
              <a:lumOff val="80000"/>
            </a:schemeClr>
          </a:solidFill>
        </p:spPr>
        <p:txBody>
          <a:bodyPr>
            <a:noAutofit/>
          </a:bodyPr>
          <a:lstStyle/>
          <a:p>
            <a:r>
              <a:rPr lang="es-ES" sz="3200" dirty="0"/>
              <a:t>Creación de la plantilla de la página de inicio …</a:t>
            </a:r>
          </a:p>
        </p:txBody>
      </p:sp>
      <p:sp>
        <p:nvSpPr>
          <p:cNvPr id="6" name="5 Marcador de contenido"/>
          <p:cNvSpPr>
            <a:spLocks noGrp="1"/>
          </p:cNvSpPr>
          <p:nvPr>
            <p:ph sz="half" idx="1"/>
          </p:nvPr>
        </p:nvSpPr>
        <p:spPr>
          <a:solidFill>
            <a:schemeClr val="accent6">
              <a:lumMod val="20000"/>
              <a:lumOff val="80000"/>
            </a:schemeClr>
          </a:solidFill>
        </p:spPr>
        <p:txBody>
          <a:bodyPr>
            <a:normAutofit fontScale="85000" lnSpcReduction="20000"/>
          </a:bodyPr>
          <a:lstStyle/>
          <a:p>
            <a:pPr marL="514350" indent="-514350">
              <a:buFont typeface="+mj-lt"/>
              <a:buAutoNum type="arabicParenR"/>
            </a:pPr>
            <a:r>
              <a:rPr lang="es-ES" dirty="0" smtClean="0"/>
              <a:t>Crea </a:t>
            </a:r>
            <a:r>
              <a:rPr lang="es-ES" dirty="0"/>
              <a:t>una nueva carpeta llamada </a:t>
            </a:r>
            <a:r>
              <a:rPr lang="es-ES" dirty="0" err="1"/>
              <a:t>joes</a:t>
            </a:r>
            <a:r>
              <a:rPr lang="es-ES" dirty="0"/>
              <a:t>-pizza.</a:t>
            </a:r>
          </a:p>
          <a:p>
            <a:pPr marL="514350" indent="-514350">
              <a:buFont typeface="+mj-lt"/>
              <a:buAutoNum type="arabicParenR"/>
            </a:pPr>
            <a:r>
              <a:rPr lang="es-ES" dirty="0" smtClean="0"/>
              <a:t>En </a:t>
            </a:r>
            <a:r>
              <a:rPr lang="es-ES" dirty="0"/>
              <a:t>esta carpeta, cree un nuevo archivo llamado index.html.</a:t>
            </a:r>
          </a:p>
          <a:p>
            <a:pPr marL="514350" indent="-514350">
              <a:buFont typeface="+mj-lt"/>
              <a:buAutoNum type="arabicParenR"/>
            </a:pPr>
            <a:r>
              <a:rPr lang="es-ES" dirty="0" smtClean="0"/>
              <a:t>Agregue </a:t>
            </a:r>
            <a:r>
              <a:rPr lang="es-ES" dirty="0"/>
              <a:t>el siguiente código a este archivo</a:t>
            </a:r>
            <a:r>
              <a:rPr lang="es-ES" dirty="0" smtClean="0"/>
              <a:t>.</a:t>
            </a:r>
          </a:p>
          <a:p>
            <a:pPr marL="514350" indent="-514350">
              <a:buFont typeface="+mj-lt"/>
              <a:buAutoNum type="arabicParenR"/>
            </a:pPr>
            <a:r>
              <a:rPr lang="es-ES" dirty="0" smtClean="0"/>
              <a:t>Salve el archivo.</a:t>
            </a:r>
            <a:endParaRPr lang="es-ES" dirty="0"/>
          </a:p>
        </p:txBody>
      </p:sp>
      <p:sp>
        <p:nvSpPr>
          <p:cNvPr id="7" name="6 Marcador de contenido"/>
          <p:cNvSpPr>
            <a:spLocks noGrp="1"/>
          </p:cNvSpPr>
          <p:nvPr>
            <p:ph sz="half" idx="2"/>
          </p:nvPr>
        </p:nvSpPr>
        <p:spPr>
          <a:xfrm>
            <a:off x="4716016" y="1203598"/>
            <a:ext cx="4038600" cy="3394472"/>
          </a:xfrm>
          <a:solidFill>
            <a:schemeClr val="bg1"/>
          </a:solidFill>
          <a:ln>
            <a:solidFill>
              <a:schemeClr val="tx2">
                <a:lumMod val="75000"/>
              </a:schemeClr>
            </a:solidFill>
          </a:ln>
        </p:spPr>
        <p:txBody>
          <a:bodyPr>
            <a:normAutofit fontScale="85000" lnSpcReduction="20000"/>
          </a:bodyPr>
          <a:lstStyle/>
          <a:p>
            <a:pPr marL="0" indent="0">
              <a:buNone/>
            </a:pPr>
            <a:r>
              <a:rPr lang="es-ES" dirty="0"/>
              <a:t>&lt;!DOCTYPE </a:t>
            </a:r>
            <a:r>
              <a:rPr lang="es-ES" dirty="0" err="1"/>
              <a:t>html</a:t>
            </a:r>
            <a:r>
              <a:rPr lang="es-ES" dirty="0"/>
              <a:t>&gt;</a:t>
            </a:r>
          </a:p>
          <a:p>
            <a:pPr marL="0" indent="0">
              <a:buNone/>
            </a:pPr>
            <a:r>
              <a:rPr lang="es-ES" dirty="0"/>
              <a:t>&lt;</a:t>
            </a:r>
            <a:r>
              <a:rPr lang="es-ES" dirty="0" err="1"/>
              <a:t>html</a:t>
            </a:r>
            <a:r>
              <a:rPr lang="es-ES" dirty="0"/>
              <a:t> </a:t>
            </a:r>
            <a:r>
              <a:rPr lang="es-ES" dirty="0" err="1"/>
              <a:t>lang</a:t>
            </a:r>
            <a:r>
              <a:rPr lang="es-ES" dirty="0"/>
              <a:t>=”en”&gt;</a:t>
            </a:r>
          </a:p>
          <a:p>
            <a:pPr marL="0" indent="0">
              <a:buNone/>
            </a:pPr>
            <a:r>
              <a:rPr lang="es-ES" dirty="0"/>
              <a:t>&lt;head&gt;</a:t>
            </a:r>
          </a:p>
          <a:p>
            <a:pPr marL="0" indent="0">
              <a:buNone/>
            </a:pPr>
            <a:r>
              <a:rPr lang="en-US" dirty="0"/>
              <a:t>&lt;title&gt;Joe’s Pizza Co. - New York’s Best Pizza&lt;/title&gt;</a:t>
            </a:r>
          </a:p>
          <a:p>
            <a:pPr marL="0" indent="0">
              <a:buNone/>
            </a:pPr>
            <a:r>
              <a:rPr lang="es-ES" dirty="0"/>
              <a:t>&lt;/head&gt;</a:t>
            </a:r>
          </a:p>
          <a:p>
            <a:pPr marL="0" indent="0">
              <a:buNone/>
            </a:pPr>
            <a:r>
              <a:rPr lang="es-ES" dirty="0"/>
              <a:t>&lt;</a:t>
            </a:r>
            <a:r>
              <a:rPr lang="es-ES" dirty="0" err="1"/>
              <a:t>body</a:t>
            </a:r>
            <a:r>
              <a:rPr lang="es-ES" dirty="0"/>
              <a:t>&gt;</a:t>
            </a:r>
          </a:p>
          <a:p>
            <a:pPr marL="0" indent="0">
              <a:buNone/>
            </a:pPr>
            <a:r>
              <a:rPr lang="es-ES" dirty="0"/>
              <a:t>&lt;/</a:t>
            </a:r>
            <a:r>
              <a:rPr lang="es-ES" dirty="0" err="1"/>
              <a:t>body</a:t>
            </a:r>
            <a:r>
              <a:rPr lang="es-ES" dirty="0"/>
              <a:t>&gt;</a:t>
            </a:r>
          </a:p>
          <a:p>
            <a:pPr marL="0" indent="0">
              <a:buNone/>
            </a:pPr>
            <a:r>
              <a:rPr lang="es-ES" dirty="0"/>
              <a:t>&lt;/</a:t>
            </a:r>
            <a:r>
              <a:rPr lang="es-ES" dirty="0" err="1"/>
              <a:t>html</a:t>
            </a:r>
            <a:r>
              <a:rPr lang="es-ES" dirty="0"/>
              <a:t>&gt;</a:t>
            </a:r>
          </a:p>
        </p:txBody>
      </p:sp>
      <p:cxnSp>
        <p:nvCxnSpPr>
          <p:cNvPr id="9" name="8 Conector recto de flecha"/>
          <p:cNvCxnSpPr/>
          <p:nvPr/>
        </p:nvCxnSpPr>
        <p:spPr>
          <a:xfrm flipV="1">
            <a:off x="3707904" y="2643758"/>
            <a:ext cx="936104"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633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solidFill>
            <a:schemeClr val="accent6">
              <a:lumMod val="20000"/>
              <a:lumOff val="80000"/>
            </a:schemeClr>
          </a:solidFill>
        </p:spPr>
        <p:txBody>
          <a:bodyPr>
            <a:noAutofit/>
          </a:bodyPr>
          <a:lstStyle/>
          <a:p>
            <a:r>
              <a:rPr lang="es-ES" sz="2800" dirty="0"/>
              <a:t>Creación de la plantilla de la página de </a:t>
            </a:r>
            <a:r>
              <a:rPr lang="es-ES" sz="2800" dirty="0" smtClean="0"/>
              <a:t>contenido </a:t>
            </a:r>
            <a:r>
              <a:rPr lang="es-ES" sz="2800" dirty="0"/>
              <a:t>…</a:t>
            </a:r>
          </a:p>
        </p:txBody>
      </p:sp>
      <p:sp>
        <p:nvSpPr>
          <p:cNvPr id="6" name="5 Marcador de contenido"/>
          <p:cNvSpPr>
            <a:spLocks noGrp="1"/>
          </p:cNvSpPr>
          <p:nvPr>
            <p:ph sz="half" idx="1"/>
          </p:nvPr>
        </p:nvSpPr>
        <p:spPr>
          <a:solidFill>
            <a:schemeClr val="accent6">
              <a:lumMod val="20000"/>
              <a:lumOff val="80000"/>
            </a:schemeClr>
          </a:solidFill>
        </p:spPr>
        <p:txBody>
          <a:bodyPr>
            <a:normAutofit fontScale="85000" lnSpcReduction="20000"/>
          </a:bodyPr>
          <a:lstStyle/>
          <a:p>
            <a:pPr marL="514350" indent="-514350">
              <a:buFont typeface="+mj-lt"/>
              <a:buAutoNum type="arabicParenR"/>
            </a:pPr>
            <a:r>
              <a:rPr lang="es-ES" dirty="0" smtClean="0"/>
              <a:t>Cree </a:t>
            </a:r>
            <a:r>
              <a:rPr lang="es-ES" dirty="0"/>
              <a:t>un nuevo archivo en la carpeta </a:t>
            </a:r>
            <a:r>
              <a:rPr lang="es-ES" dirty="0" err="1"/>
              <a:t>joes</a:t>
            </a:r>
            <a:r>
              <a:rPr lang="es-ES" dirty="0"/>
              <a:t>-pizza llamada about.html.</a:t>
            </a:r>
          </a:p>
          <a:p>
            <a:pPr marL="514350" indent="-514350">
              <a:buFont typeface="+mj-lt"/>
              <a:buAutoNum type="arabicParenR"/>
            </a:pPr>
            <a:r>
              <a:rPr lang="es-ES" dirty="0" smtClean="0"/>
              <a:t>Agregue </a:t>
            </a:r>
            <a:r>
              <a:rPr lang="es-ES" dirty="0"/>
              <a:t>el siguiente código a este archivo.</a:t>
            </a:r>
          </a:p>
          <a:p>
            <a:pPr marL="514350" indent="-514350">
              <a:buFont typeface="+mj-lt"/>
              <a:buAutoNum type="arabicParenR"/>
            </a:pPr>
            <a:endParaRPr lang="es-ES" dirty="0"/>
          </a:p>
          <a:p>
            <a:pPr marL="514350" indent="-514350">
              <a:buFont typeface="+mj-lt"/>
              <a:buAutoNum type="arabicParenR"/>
            </a:pPr>
            <a:r>
              <a:rPr lang="es-ES" dirty="0" smtClean="0"/>
              <a:t>Guarde </a:t>
            </a:r>
            <a:r>
              <a:rPr lang="es-ES" dirty="0"/>
              <a:t>el archivo.</a:t>
            </a:r>
          </a:p>
        </p:txBody>
      </p:sp>
      <p:sp>
        <p:nvSpPr>
          <p:cNvPr id="2" name="1 Marcador de contenido"/>
          <p:cNvSpPr>
            <a:spLocks noGrp="1"/>
          </p:cNvSpPr>
          <p:nvPr>
            <p:ph sz="half" idx="2"/>
          </p:nvPr>
        </p:nvSpPr>
        <p:spPr>
          <a:solidFill>
            <a:schemeClr val="bg1"/>
          </a:solidFill>
          <a:ln>
            <a:solidFill>
              <a:schemeClr val="tx2">
                <a:lumMod val="75000"/>
              </a:schemeClr>
            </a:solidFill>
          </a:ln>
        </p:spPr>
        <p:txBody>
          <a:bodyPr>
            <a:normAutofit fontScale="85000" lnSpcReduction="20000"/>
          </a:bodyPr>
          <a:lstStyle/>
          <a:p>
            <a:pPr marL="0" indent="0">
              <a:buNone/>
            </a:pPr>
            <a:r>
              <a:rPr lang="es-ES" dirty="0"/>
              <a:t>&lt;!DOCTYPE </a:t>
            </a:r>
            <a:r>
              <a:rPr lang="es-ES" dirty="0" err="1"/>
              <a:t>html</a:t>
            </a:r>
            <a:r>
              <a:rPr lang="es-ES" dirty="0"/>
              <a:t>&gt;</a:t>
            </a:r>
          </a:p>
          <a:p>
            <a:pPr marL="0" indent="0">
              <a:buNone/>
            </a:pPr>
            <a:r>
              <a:rPr lang="es-ES" dirty="0"/>
              <a:t>&lt;</a:t>
            </a:r>
            <a:r>
              <a:rPr lang="es-ES" dirty="0" err="1"/>
              <a:t>html</a:t>
            </a:r>
            <a:r>
              <a:rPr lang="es-ES" dirty="0"/>
              <a:t> </a:t>
            </a:r>
            <a:r>
              <a:rPr lang="es-ES" dirty="0" err="1"/>
              <a:t>lang</a:t>
            </a:r>
            <a:r>
              <a:rPr lang="es-ES" dirty="0"/>
              <a:t>=”en”&gt;</a:t>
            </a:r>
          </a:p>
          <a:p>
            <a:pPr marL="0" indent="0">
              <a:buNone/>
            </a:pPr>
            <a:r>
              <a:rPr lang="es-ES" dirty="0"/>
              <a:t>&lt;head&gt;</a:t>
            </a:r>
          </a:p>
          <a:p>
            <a:pPr marL="0" indent="0">
              <a:buNone/>
            </a:pPr>
            <a:r>
              <a:rPr lang="en-US" dirty="0"/>
              <a:t>&lt;title&gt;About - Joe’s Pizza Co./title&gt;</a:t>
            </a:r>
          </a:p>
          <a:p>
            <a:pPr marL="0" indent="0">
              <a:buNone/>
            </a:pPr>
            <a:r>
              <a:rPr lang="es-ES" dirty="0"/>
              <a:t>&lt;/head&gt;</a:t>
            </a:r>
          </a:p>
          <a:p>
            <a:pPr marL="0" indent="0">
              <a:buNone/>
            </a:pPr>
            <a:r>
              <a:rPr lang="es-ES" dirty="0"/>
              <a:t>&lt;</a:t>
            </a:r>
            <a:r>
              <a:rPr lang="es-ES" dirty="0" err="1"/>
              <a:t>body</a:t>
            </a:r>
            <a:r>
              <a:rPr lang="es-ES" dirty="0"/>
              <a:t>&gt;</a:t>
            </a:r>
          </a:p>
          <a:p>
            <a:pPr marL="0" indent="0">
              <a:buNone/>
            </a:pPr>
            <a:r>
              <a:rPr lang="es-ES" dirty="0"/>
              <a:t>&lt;/</a:t>
            </a:r>
            <a:r>
              <a:rPr lang="es-ES" dirty="0" err="1"/>
              <a:t>body</a:t>
            </a:r>
            <a:r>
              <a:rPr lang="es-ES" dirty="0"/>
              <a:t>&gt;</a:t>
            </a:r>
          </a:p>
          <a:p>
            <a:pPr marL="0" indent="0">
              <a:buNone/>
            </a:pPr>
            <a:r>
              <a:rPr lang="es-ES" dirty="0"/>
              <a:t>&lt;/</a:t>
            </a:r>
            <a:r>
              <a:rPr lang="es-ES" dirty="0" err="1"/>
              <a:t>html</a:t>
            </a:r>
            <a:r>
              <a:rPr lang="es-ES" dirty="0"/>
              <a:t>&gt;</a:t>
            </a:r>
          </a:p>
        </p:txBody>
      </p:sp>
    </p:spTree>
    <p:extLst>
      <p:ext uri="{BB962C8B-B14F-4D97-AF65-F5344CB8AC3E}">
        <p14:creationId xmlns:p14="http://schemas.microsoft.com/office/powerpoint/2010/main" val="5955527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gradFill>
            <a:gsLst>
              <a:gs pos="26000">
                <a:srgbClr val="DDEBCF"/>
              </a:gs>
              <a:gs pos="75000">
                <a:srgbClr val="9CB86E"/>
              </a:gs>
              <a:gs pos="100000">
                <a:srgbClr val="156B13"/>
              </a:gs>
            </a:gsLst>
            <a:lin ang="5400000" scaled="0"/>
          </a:gradFill>
        </p:spPr>
        <p:txBody>
          <a:bodyPr/>
          <a:lstStyle/>
          <a:p>
            <a:r>
              <a:rPr lang="es-ES" dirty="0" smtClean="0"/>
              <a:t>NOTA</a:t>
            </a:r>
            <a:endParaRPr lang="es-ES" dirty="0"/>
          </a:p>
        </p:txBody>
      </p:sp>
      <p:sp>
        <p:nvSpPr>
          <p:cNvPr id="6" name="5 Marcador de contenido"/>
          <p:cNvSpPr>
            <a:spLocks noGrp="1"/>
          </p:cNvSpPr>
          <p:nvPr>
            <p:ph idx="1"/>
          </p:nvPr>
        </p:nvSpPr>
        <p:spPr>
          <a:gradFill>
            <a:gsLst>
              <a:gs pos="26000">
                <a:srgbClr val="DDEBCF"/>
              </a:gs>
              <a:gs pos="75000">
                <a:srgbClr val="9CB86E"/>
              </a:gs>
              <a:gs pos="100000">
                <a:srgbClr val="156B13"/>
              </a:gs>
            </a:gsLst>
            <a:lin ang="5400000" scaled="0"/>
          </a:gradFill>
        </p:spPr>
        <p:txBody>
          <a:bodyPr>
            <a:normAutofit fontScale="85000" lnSpcReduction="20000"/>
          </a:bodyPr>
          <a:lstStyle/>
          <a:p>
            <a:r>
              <a:rPr lang="es-ES" dirty="0"/>
              <a:t>Tenga en cuenta que aquí realmente ha comenzado a crear la página Acerca de. </a:t>
            </a:r>
            <a:endParaRPr lang="es-ES" dirty="0" smtClean="0"/>
          </a:p>
          <a:p>
            <a:r>
              <a:rPr lang="es-ES" dirty="0" smtClean="0"/>
              <a:t>Debido </a:t>
            </a:r>
            <a:r>
              <a:rPr lang="es-ES" dirty="0"/>
              <a:t>a que esta página tendrá el mismo diseño que el resto de las páginas de su sitio web (excepto la página de inicio), la usará como plantilla de la página de contenido. </a:t>
            </a:r>
            <a:endParaRPr lang="es-ES" dirty="0" smtClean="0"/>
          </a:p>
          <a:p>
            <a:r>
              <a:rPr lang="es-ES" dirty="0" smtClean="0"/>
              <a:t>Deberá </a:t>
            </a:r>
            <a:r>
              <a:rPr lang="es-ES" dirty="0"/>
              <a:t>actualizar los nombres de archivo y los títulos de las páginas que cree con esta plantilla. </a:t>
            </a:r>
            <a:endParaRPr lang="es-ES" dirty="0" smtClean="0"/>
          </a:p>
          <a:p>
            <a:r>
              <a:rPr lang="es-ES" dirty="0" smtClean="0"/>
              <a:t>No </a:t>
            </a:r>
            <a:r>
              <a:rPr lang="es-ES" dirty="0"/>
              <a:t>te preocupes, te lo recordaré.</a:t>
            </a:r>
          </a:p>
        </p:txBody>
      </p:sp>
    </p:spTree>
    <p:extLst>
      <p:ext uri="{BB962C8B-B14F-4D97-AF65-F5344CB8AC3E}">
        <p14:creationId xmlns:p14="http://schemas.microsoft.com/office/powerpoint/2010/main" val="3028577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a:bodyPr>
          <a:lstStyle/>
          <a:p>
            <a:r>
              <a:rPr lang="es-ES" sz="3600" dirty="0" smtClean="0"/>
              <a:t>Agregar </a:t>
            </a:r>
            <a:r>
              <a:rPr lang="es-ES" sz="3600" dirty="0"/>
              <a:t>un elemento &lt;div&gt; a cada </a:t>
            </a:r>
            <a:r>
              <a:rPr lang="es-ES" sz="3600" dirty="0" smtClean="0"/>
              <a:t>plantilla</a:t>
            </a:r>
            <a:endParaRPr lang="es-ES" sz="3600" dirty="0"/>
          </a:p>
        </p:txBody>
      </p:sp>
      <p:sp>
        <p:nvSpPr>
          <p:cNvPr id="3" name="2 Marcador de contenido"/>
          <p:cNvSpPr>
            <a:spLocks noGrp="1"/>
          </p:cNvSpPr>
          <p:nvPr>
            <p:ph idx="1"/>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fontScale="77500" lnSpcReduction="20000"/>
          </a:bodyPr>
          <a:lstStyle/>
          <a:p>
            <a:r>
              <a:rPr lang="es-ES" dirty="0" smtClean="0"/>
              <a:t>El </a:t>
            </a:r>
            <a:r>
              <a:rPr lang="es-ES" dirty="0"/>
              <a:t>elemento &lt;div&gt; (abreviatura de divisiones de documentos) ha sido históricamente el elemento más utilizado para definir las secciones de un documento HTML, pero </a:t>
            </a:r>
            <a:r>
              <a:rPr lang="es-ES" b="1" i="1" dirty="0">
                <a:solidFill>
                  <a:srgbClr val="FF0000"/>
                </a:solidFill>
                <a:effectLst>
                  <a:glow rad="139700">
                    <a:schemeClr val="accent3">
                      <a:satMod val="175000"/>
                      <a:alpha val="40000"/>
                    </a:schemeClr>
                  </a:glow>
                </a:effectLst>
              </a:rPr>
              <a:t>con HTML5 ya no desempeña un papel tan importante</a:t>
            </a:r>
            <a:r>
              <a:rPr lang="es-ES" dirty="0"/>
              <a:t>. </a:t>
            </a:r>
            <a:endParaRPr lang="es-ES" dirty="0" smtClean="0"/>
          </a:p>
          <a:p>
            <a:r>
              <a:rPr lang="es-ES" b="1" i="1" dirty="0" smtClean="0">
                <a:solidFill>
                  <a:srgbClr val="002060"/>
                </a:solidFill>
              </a:rPr>
              <a:t>Lo </a:t>
            </a:r>
            <a:r>
              <a:rPr lang="es-ES" b="1" i="1" dirty="0">
                <a:solidFill>
                  <a:srgbClr val="002060"/>
                </a:solidFill>
              </a:rPr>
              <a:t>mejor es usar los nuevos elementos semánticos HTML5 </a:t>
            </a:r>
            <a:r>
              <a:rPr lang="es-ES" dirty="0"/>
              <a:t>(los verás pronto) como </a:t>
            </a:r>
            <a:r>
              <a:rPr lang="es-ES" dirty="0" smtClean="0"/>
              <a:t>&lt;</a:t>
            </a:r>
            <a:r>
              <a:rPr lang="es-ES" dirty="0" err="1" smtClean="0">
                <a:solidFill>
                  <a:srgbClr val="FFFF00"/>
                </a:solidFill>
                <a:effectLst>
                  <a:glow rad="101600">
                    <a:schemeClr val="accent2">
                      <a:satMod val="175000"/>
                      <a:alpha val="40000"/>
                    </a:schemeClr>
                  </a:glow>
                </a:effectLst>
              </a:rPr>
              <a:t>header</a:t>
            </a:r>
            <a:r>
              <a:rPr lang="es-ES" dirty="0" smtClean="0"/>
              <a:t>&gt;, &lt;</a:t>
            </a:r>
            <a:r>
              <a:rPr lang="es-ES" dirty="0" err="1" smtClean="0">
                <a:solidFill>
                  <a:srgbClr val="FFFF00"/>
                </a:solidFill>
                <a:effectLst>
                  <a:glow rad="101600">
                    <a:schemeClr val="accent2">
                      <a:satMod val="175000"/>
                      <a:alpha val="40000"/>
                    </a:schemeClr>
                  </a:glow>
                </a:effectLst>
              </a:rPr>
              <a:t>footer</a:t>
            </a:r>
            <a:r>
              <a:rPr lang="es-ES" dirty="0" smtClean="0"/>
              <a:t>&gt;, </a:t>
            </a:r>
            <a:r>
              <a:rPr lang="es-ES" dirty="0"/>
              <a:t>&lt;</a:t>
            </a:r>
            <a:r>
              <a:rPr lang="es-ES" dirty="0" err="1">
                <a:solidFill>
                  <a:srgbClr val="FFFF00"/>
                </a:solidFill>
                <a:effectLst>
                  <a:glow rad="101600">
                    <a:schemeClr val="accent2">
                      <a:satMod val="175000"/>
                      <a:alpha val="40000"/>
                    </a:schemeClr>
                  </a:glow>
                </a:effectLst>
              </a:rPr>
              <a:t>nav</a:t>
            </a:r>
            <a:r>
              <a:rPr lang="es-ES" dirty="0"/>
              <a:t>&gt;, </a:t>
            </a:r>
            <a:r>
              <a:rPr lang="es-ES" dirty="0" smtClean="0"/>
              <a:t>&lt;</a:t>
            </a:r>
            <a:r>
              <a:rPr lang="es-ES" dirty="0" err="1" smtClean="0">
                <a:solidFill>
                  <a:srgbClr val="FFFF00"/>
                </a:solidFill>
                <a:effectLst>
                  <a:glow rad="101600">
                    <a:schemeClr val="accent2">
                      <a:satMod val="175000"/>
                      <a:alpha val="40000"/>
                    </a:schemeClr>
                  </a:glow>
                </a:effectLst>
              </a:rPr>
              <a:t>section</a:t>
            </a:r>
            <a:r>
              <a:rPr lang="es-ES" dirty="0" smtClean="0"/>
              <a:t>&gt; </a:t>
            </a:r>
            <a:r>
              <a:rPr lang="es-ES" dirty="0"/>
              <a:t>y &lt;</a:t>
            </a:r>
            <a:r>
              <a:rPr lang="es-ES" dirty="0" err="1" smtClean="0">
                <a:solidFill>
                  <a:srgbClr val="FFFF00"/>
                </a:solidFill>
                <a:effectLst>
                  <a:glow rad="101600">
                    <a:schemeClr val="accent2">
                      <a:satMod val="175000"/>
                      <a:alpha val="40000"/>
                    </a:schemeClr>
                  </a:glow>
                </a:effectLst>
              </a:rPr>
              <a:t>article</a:t>
            </a:r>
            <a:r>
              <a:rPr lang="es-ES" dirty="0" smtClean="0"/>
              <a:t>&gt; </a:t>
            </a:r>
            <a:r>
              <a:rPr lang="es-ES" dirty="0"/>
              <a:t>siempre que sea posible, pero habrá ocasiones en las que solo se necesita un elemento para agrupar varios otros elementos juntos. </a:t>
            </a:r>
            <a:endParaRPr lang="es-ES" dirty="0" smtClean="0"/>
          </a:p>
        </p:txBody>
      </p:sp>
    </p:spTree>
    <p:extLst>
      <p:ext uri="{BB962C8B-B14F-4D97-AF65-F5344CB8AC3E}">
        <p14:creationId xmlns:p14="http://schemas.microsoft.com/office/powerpoint/2010/main" val="5537366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a:bodyPr>
          <a:lstStyle/>
          <a:p>
            <a:r>
              <a:rPr lang="es-ES" sz="3600" dirty="0" smtClean="0"/>
              <a:t>Agregar </a:t>
            </a:r>
            <a:r>
              <a:rPr lang="es-ES" sz="3600" dirty="0"/>
              <a:t>un elemento &lt;div&gt; a cada </a:t>
            </a:r>
            <a:r>
              <a:rPr lang="es-ES" sz="3600" dirty="0" smtClean="0"/>
              <a:t>plantilla</a:t>
            </a:r>
            <a:endParaRPr lang="es-ES" sz="3600" dirty="0"/>
          </a:p>
        </p:txBody>
      </p:sp>
      <p:sp>
        <p:nvSpPr>
          <p:cNvPr id="3" name="2 Marcador de contenido"/>
          <p:cNvSpPr>
            <a:spLocks noGrp="1"/>
          </p:cNvSpPr>
          <p:nvPr>
            <p:ph idx="1"/>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fontScale="92500" lnSpcReduction="20000"/>
          </a:bodyPr>
          <a:lstStyle/>
          <a:p>
            <a:r>
              <a:rPr lang="es-ES" dirty="0" smtClean="0"/>
              <a:t>Aquí </a:t>
            </a:r>
            <a:r>
              <a:rPr lang="es-ES" dirty="0"/>
              <a:t>es donde entra el elemento &lt;div&gt;. </a:t>
            </a:r>
            <a:endParaRPr lang="es-ES" dirty="0" smtClean="0"/>
          </a:p>
          <a:p>
            <a:r>
              <a:rPr lang="es-ES" dirty="0" smtClean="0"/>
              <a:t>El </a:t>
            </a:r>
            <a:r>
              <a:rPr lang="es-ES" dirty="0"/>
              <a:t>elemento en sí es </a:t>
            </a:r>
            <a:r>
              <a:rPr lang="es-ES" b="1" i="1" dirty="0">
                <a:solidFill>
                  <a:srgbClr val="FFFF00"/>
                </a:solidFill>
                <a:effectLst>
                  <a:glow rad="101600">
                    <a:schemeClr val="accent2">
                      <a:satMod val="175000"/>
                      <a:alpha val="40000"/>
                    </a:schemeClr>
                  </a:glow>
                </a:effectLst>
              </a:rPr>
              <a:t>genérico</a:t>
            </a:r>
            <a:r>
              <a:rPr lang="es-ES" dirty="0"/>
              <a:t>; </a:t>
            </a:r>
            <a:endParaRPr lang="es-ES" dirty="0" smtClean="0"/>
          </a:p>
          <a:p>
            <a:pPr lvl="1"/>
            <a:r>
              <a:rPr lang="es-ES" dirty="0" smtClean="0">
                <a:solidFill>
                  <a:srgbClr val="00B0F0"/>
                </a:solidFill>
                <a:effectLst>
                  <a:glow rad="101600">
                    <a:srgbClr val="FFFF00">
                      <a:alpha val="60000"/>
                    </a:srgbClr>
                  </a:glow>
                </a:effectLst>
              </a:rPr>
              <a:t>No </a:t>
            </a:r>
            <a:r>
              <a:rPr lang="es-ES" dirty="0">
                <a:solidFill>
                  <a:srgbClr val="00B0F0"/>
                </a:solidFill>
                <a:effectLst>
                  <a:glow rad="101600">
                    <a:srgbClr val="FFFF00">
                      <a:alpha val="60000"/>
                    </a:srgbClr>
                  </a:glow>
                </a:effectLst>
              </a:rPr>
              <a:t>tiene un significado semántico especial</a:t>
            </a:r>
            <a:r>
              <a:rPr lang="es-ES" dirty="0"/>
              <a:t>.</a:t>
            </a:r>
          </a:p>
          <a:p>
            <a:r>
              <a:rPr lang="es-ES" dirty="0"/>
              <a:t>Utilizará el elemento &lt;div&gt; para crear un contenedor para todo el contenido de la página. </a:t>
            </a:r>
            <a:endParaRPr lang="es-ES" dirty="0" smtClean="0"/>
          </a:p>
          <a:p>
            <a:r>
              <a:rPr lang="es-ES" dirty="0" smtClean="0"/>
              <a:t>Esto </a:t>
            </a:r>
            <a:r>
              <a:rPr lang="es-ES" dirty="0"/>
              <a:t>le permitirá centrar todo este contenido utilizando </a:t>
            </a:r>
            <a:r>
              <a:rPr lang="es-ES" b="1" i="1" dirty="0">
                <a:effectLst>
                  <a:glow rad="101600">
                    <a:schemeClr val="bg1">
                      <a:alpha val="60000"/>
                    </a:schemeClr>
                  </a:glow>
                </a:effectLst>
              </a:rPr>
              <a:t>hojas de estilo en cascada (CSS) </a:t>
            </a:r>
            <a:r>
              <a:rPr lang="es-ES" dirty="0"/>
              <a:t>más adelante en este </a:t>
            </a:r>
            <a:r>
              <a:rPr lang="es-ES" dirty="0" smtClean="0"/>
              <a:t>lección.</a:t>
            </a:r>
            <a:endParaRPr lang="es-ES" dirty="0"/>
          </a:p>
        </p:txBody>
      </p:sp>
    </p:spTree>
    <p:extLst>
      <p:ext uri="{BB962C8B-B14F-4D97-AF65-F5344CB8AC3E}">
        <p14:creationId xmlns:p14="http://schemas.microsoft.com/office/powerpoint/2010/main" val="2799852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a:bodyPr>
          <a:lstStyle/>
          <a:p>
            <a:r>
              <a:rPr lang="es-ES" sz="3600" dirty="0" smtClean="0"/>
              <a:t>NOTA</a:t>
            </a:r>
            <a:endParaRPr lang="es-ES" sz="3600" dirty="0"/>
          </a:p>
        </p:txBody>
      </p:sp>
      <p:sp>
        <p:nvSpPr>
          <p:cNvPr id="3" name="2 Marcador de contenido"/>
          <p:cNvSpPr>
            <a:spLocks noGrp="1"/>
          </p:cNvSpPr>
          <p:nvPr>
            <p:ph idx="1"/>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a:bodyPr>
          <a:lstStyle/>
          <a:p>
            <a:r>
              <a:rPr lang="es-ES" dirty="0"/>
              <a:t>El código para este ejercicio se puede encontrar en la carpeta 2.</a:t>
            </a:r>
          </a:p>
        </p:txBody>
      </p:sp>
      <p:pic>
        <p:nvPicPr>
          <p:cNvPr id="6147"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616" b="33182"/>
          <a:stretch/>
        </p:blipFill>
        <p:spPr bwMode="auto">
          <a:xfrm>
            <a:off x="2051720" y="195486"/>
            <a:ext cx="1547664" cy="653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9029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56265" b="80870"/>
          <a:stretch/>
        </p:blipFill>
        <p:spPr bwMode="auto">
          <a:xfrm>
            <a:off x="23435" y="843558"/>
            <a:ext cx="9120565" cy="2859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lecha derecha"/>
          <p:cNvSpPr/>
          <p:nvPr/>
        </p:nvSpPr>
        <p:spPr>
          <a:xfrm>
            <a:off x="2915816" y="2643758"/>
            <a:ext cx="1944216" cy="1440160"/>
          </a:xfrm>
          <a:prstGeom prst="rightArrow">
            <a:avLst/>
          </a:prstGeom>
          <a:solidFill>
            <a:srgbClr val="FF0000"/>
          </a:solid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17216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849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a:bodyPr>
          <a:lstStyle/>
          <a:p>
            <a:r>
              <a:rPr lang="es-ES" sz="3600" dirty="0" smtClean="0"/>
              <a:t>Código …</a:t>
            </a:r>
            <a:endParaRPr lang="es-ES" sz="3600" dirty="0"/>
          </a:p>
        </p:txBody>
      </p:sp>
      <p:sp>
        <p:nvSpPr>
          <p:cNvPr id="3" name="2 Marcador de contenido"/>
          <p:cNvSpPr>
            <a:spLocks noGrp="1"/>
          </p:cNvSpPr>
          <p:nvPr>
            <p:ph sz="half" idx="1"/>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fontScale="85000" lnSpcReduction="20000"/>
          </a:bodyPr>
          <a:lstStyle/>
          <a:p>
            <a:r>
              <a:rPr lang="es-ES" dirty="0"/>
              <a:t>1. Abra los archivos de plantilla index.html y about.html en su editor de texto favorito.</a:t>
            </a:r>
          </a:p>
          <a:p>
            <a:r>
              <a:rPr lang="es-ES" dirty="0"/>
              <a:t>2. </a:t>
            </a:r>
            <a:r>
              <a:rPr lang="es-ES" dirty="0">
                <a:solidFill>
                  <a:srgbClr val="FFFF00"/>
                </a:solidFill>
                <a:effectLst>
                  <a:glow rad="139700">
                    <a:schemeClr val="accent2">
                      <a:satMod val="175000"/>
                      <a:alpha val="40000"/>
                    </a:schemeClr>
                  </a:glow>
                </a:effectLst>
              </a:rPr>
              <a:t>Agregue el siguiente código a los elementos &lt;</a:t>
            </a:r>
            <a:r>
              <a:rPr lang="es-ES" dirty="0" err="1">
                <a:solidFill>
                  <a:srgbClr val="FFFF00"/>
                </a:solidFill>
                <a:effectLst>
                  <a:glow rad="139700">
                    <a:schemeClr val="accent2">
                      <a:satMod val="175000"/>
                      <a:alpha val="40000"/>
                    </a:schemeClr>
                  </a:glow>
                </a:effectLst>
              </a:rPr>
              <a:t>body</a:t>
            </a:r>
            <a:r>
              <a:rPr lang="es-ES" dirty="0">
                <a:solidFill>
                  <a:srgbClr val="FFFF00"/>
                </a:solidFill>
                <a:effectLst>
                  <a:glow rad="139700">
                    <a:schemeClr val="accent2">
                      <a:satMod val="175000"/>
                      <a:alpha val="40000"/>
                    </a:schemeClr>
                  </a:glow>
                </a:effectLst>
              </a:rPr>
              <a:t>&gt; en cada uno de los archivos.</a:t>
            </a:r>
          </a:p>
          <a:p>
            <a:r>
              <a:rPr lang="es-ES" dirty="0" smtClean="0"/>
              <a:t>3</a:t>
            </a:r>
            <a:r>
              <a:rPr lang="es-ES" dirty="0"/>
              <a:t>. Guarde los archivos index.html y about.html.</a:t>
            </a:r>
          </a:p>
        </p:txBody>
      </p:sp>
      <p:sp>
        <p:nvSpPr>
          <p:cNvPr id="4" name="3 Marcador de contenido"/>
          <p:cNvSpPr>
            <a:spLocks noGrp="1"/>
          </p:cNvSpPr>
          <p:nvPr>
            <p:ph sz="half" idx="2"/>
          </p:nvPr>
        </p:nvSpPr>
        <p:spPr>
          <a:solidFill>
            <a:schemeClr val="bg1"/>
          </a:solidFill>
          <a:ln>
            <a:solidFill>
              <a:schemeClr val="tx2">
                <a:lumMod val="75000"/>
              </a:schemeClr>
            </a:solidFill>
          </a:ln>
        </p:spPr>
        <p:txBody>
          <a:bodyPr>
            <a:normAutofit fontScale="85000" lnSpcReduction="20000"/>
          </a:bodyPr>
          <a:lstStyle/>
          <a:p>
            <a:pPr marL="0" indent="0">
              <a:buNone/>
            </a:pPr>
            <a:r>
              <a:rPr lang="es-ES" dirty="0"/>
              <a:t>&lt;</a:t>
            </a:r>
            <a:r>
              <a:rPr lang="es-ES" dirty="0" err="1"/>
              <a:t>body</a:t>
            </a:r>
            <a:r>
              <a:rPr lang="es-ES" dirty="0"/>
              <a:t>&gt;</a:t>
            </a:r>
          </a:p>
          <a:p>
            <a:pPr marL="0" indent="0">
              <a:buNone/>
            </a:pPr>
            <a:r>
              <a:rPr lang="es-ES" b="1" dirty="0"/>
              <a:t>&lt;!-- Page </a:t>
            </a:r>
            <a:r>
              <a:rPr lang="es-ES" b="1" dirty="0" err="1"/>
              <a:t>Container</a:t>
            </a:r>
            <a:r>
              <a:rPr lang="es-ES" b="1" dirty="0"/>
              <a:t> --&gt;</a:t>
            </a:r>
          </a:p>
          <a:p>
            <a:pPr marL="0" indent="0">
              <a:buNone/>
            </a:pPr>
            <a:r>
              <a:rPr lang="es-ES" b="1" dirty="0"/>
              <a:t>&lt;div id=”</a:t>
            </a:r>
            <a:r>
              <a:rPr lang="es-ES" b="1" dirty="0" err="1"/>
              <a:t>container</a:t>
            </a:r>
            <a:r>
              <a:rPr lang="es-ES" b="1" dirty="0"/>
              <a:t>”&gt;</a:t>
            </a:r>
          </a:p>
          <a:p>
            <a:pPr marL="0" indent="0">
              <a:buNone/>
            </a:pPr>
            <a:r>
              <a:rPr lang="es-ES" b="1" dirty="0"/>
              <a:t>&lt;/div&gt;</a:t>
            </a:r>
          </a:p>
          <a:p>
            <a:pPr marL="0" indent="0">
              <a:buNone/>
            </a:pPr>
            <a:r>
              <a:rPr lang="es-ES" dirty="0"/>
              <a:t>&lt;/</a:t>
            </a:r>
            <a:r>
              <a:rPr lang="es-ES" dirty="0" err="1"/>
              <a:t>body</a:t>
            </a:r>
            <a:r>
              <a:rPr lang="es-ES" dirty="0"/>
              <a:t>&gt;</a:t>
            </a:r>
          </a:p>
        </p:txBody>
      </p:sp>
      <p:cxnSp>
        <p:nvCxnSpPr>
          <p:cNvPr id="6" name="5 Conector recto de flecha"/>
          <p:cNvCxnSpPr/>
          <p:nvPr/>
        </p:nvCxnSpPr>
        <p:spPr>
          <a:xfrm flipV="1">
            <a:off x="3707904" y="2643758"/>
            <a:ext cx="108012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4427984" y="3147814"/>
            <a:ext cx="4590578" cy="1477328"/>
          </a:xfrm>
          <a:prstGeom prst="rect">
            <a:avLst/>
          </a:prstGeom>
          <a:solidFill>
            <a:schemeClr val="tx1"/>
          </a:solidFill>
        </p:spPr>
        <p:txBody>
          <a:bodyPr wrap="square" rtlCol="0">
            <a:spAutoFit/>
          </a:bodyPr>
          <a:lstStyle/>
          <a:p>
            <a:r>
              <a:rPr lang="es-ES" dirty="0">
                <a:solidFill>
                  <a:srgbClr val="FFFF00"/>
                </a:solidFill>
              </a:rPr>
              <a:t>Resalto el nuevo elemento en texto en negrita para que sea más fácil identificarlo dentro del extracto de código. No se preocupe por tratar de poner este texto en negrita en su editor de texto.</a:t>
            </a:r>
          </a:p>
        </p:txBody>
      </p:sp>
      <p:sp>
        <p:nvSpPr>
          <p:cNvPr id="8" name="7 Forma libre"/>
          <p:cNvSpPr/>
          <p:nvPr/>
        </p:nvSpPr>
        <p:spPr>
          <a:xfrm>
            <a:off x="6629400" y="2390775"/>
            <a:ext cx="762428" cy="757039"/>
          </a:xfrm>
          <a:custGeom>
            <a:avLst/>
            <a:gdLst>
              <a:gd name="connsiteX0" fmla="*/ 0 w 762428"/>
              <a:gd name="connsiteY0" fmla="*/ 876300 h 876300"/>
              <a:gd name="connsiteX1" fmla="*/ 762000 w 762428"/>
              <a:gd name="connsiteY1" fmla="*/ 457200 h 876300"/>
              <a:gd name="connsiteX2" fmla="*/ 85725 w 762428"/>
              <a:gd name="connsiteY2" fmla="*/ 0 h 876300"/>
            </a:gdLst>
            <a:ahLst/>
            <a:cxnLst>
              <a:cxn ang="0">
                <a:pos x="connsiteX0" y="connsiteY0"/>
              </a:cxn>
              <a:cxn ang="0">
                <a:pos x="connsiteX1" y="connsiteY1"/>
              </a:cxn>
              <a:cxn ang="0">
                <a:pos x="connsiteX2" y="connsiteY2"/>
              </a:cxn>
            </a:cxnLst>
            <a:rect l="l" t="t" r="r" b="b"/>
            <a:pathLst>
              <a:path w="762428" h="876300">
                <a:moveTo>
                  <a:pt x="0" y="876300"/>
                </a:moveTo>
                <a:cubicBezTo>
                  <a:pt x="373856" y="739775"/>
                  <a:pt x="747713" y="603250"/>
                  <a:pt x="762000" y="457200"/>
                </a:cubicBezTo>
                <a:cubicBezTo>
                  <a:pt x="776287" y="311150"/>
                  <a:pt x="431006" y="155575"/>
                  <a:pt x="85725" y="0"/>
                </a:cubicBezTo>
              </a:path>
            </a:pathLst>
          </a:custGeom>
          <a:noFill/>
          <a:ln>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Llamada con línea 1"/>
          <p:cNvSpPr/>
          <p:nvPr/>
        </p:nvSpPr>
        <p:spPr>
          <a:xfrm>
            <a:off x="6372200" y="123478"/>
            <a:ext cx="2376264" cy="1080120"/>
          </a:xfrm>
          <a:prstGeom prst="borderCallout1">
            <a:avLst>
              <a:gd name="adj1" fmla="val 101056"/>
              <a:gd name="adj2" fmla="val 218"/>
              <a:gd name="adj3" fmla="val 146598"/>
              <a:gd name="adj4" fmla="val -52763"/>
            </a:avLst>
          </a:prstGeom>
          <a:solidFill>
            <a:srgbClr val="FF0000"/>
          </a:solid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 sz="2800" dirty="0" smtClean="0"/>
              <a:t>Comentario</a:t>
            </a:r>
            <a:endParaRPr lang="es-ES" sz="2800" dirty="0"/>
          </a:p>
        </p:txBody>
      </p:sp>
    </p:spTree>
    <p:extLst>
      <p:ext uri="{BB962C8B-B14F-4D97-AF65-F5344CB8AC3E}">
        <p14:creationId xmlns:p14="http://schemas.microsoft.com/office/powerpoint/2010/main" val="7777014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a:bodyPr>
          <a:lstStyle/>
          <a:p>
            <a:r>
              <a:rPr lang="es-ES" sz="3600" dirty="0" smtClean="0"/>
              <a:t>Plantilla …</a:t>
            </a:r>
            <a:endParaRPr lang="es-ES" sz="3600" dirty="0"/>
          </a:p>
        </p:txBody>
      </p:sp>
      <p:sp>
        <p:nvSpPr>
          <p:cNvPr id="3" name="2 Marcador de contenido"/>
          <p:cNvSpPr>
            <a:spLocks noGrp="1"/>
          </p:cNvSpPr>
          <p:nvPr>
            <p:ph idx="1"/>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fontScale="92500" lnSpcReduction="10000"/>
          </a:bodyPr>
          <a:lstStyle/>
          <a:p>
            <a:r>
              <a:rPr lang="es-ES" dirty="0"/>
              <a:t>Luego ha creado un elemento &lt;div&gt; y le ha dado a este elemento el </a:t>
            </a:r>
            <a:r>
              <a:rPr lang="es-ES" dirty="0" smtClean="0"/>
              <a:t>ID “</a:t>
            </a:r>
            <a:r>
              <a:rPr lang="es-ES" dirty="0" err="1" smtClean="0"/>
              <a:t>container</a:t>
            </a:r>
            <a:r>
              <a:rPr lang="es-ES" dirty="0" smtClean="0"/>
              <a:t>”. </a:t>
            </a:r>
          </a:p>
          <a:p>
            <a:r>
              <a:rPr lang="es-ES" b="1" i="1" dirty="0" smtClean="0">
                <a:solidFill>
                  <a:schemeClr val="accent6">
                    <a:lumMod val="60000"/>
                    <a:lumOff val="40000"/>
                  </a:schemeClr>
                </a:solidFill>
                <a:effectLst>
                  <a:glow rad="101600">
                    <a:schemeClr val="tx1">
                      <a:alpha val="60000"/>
                    </a:schemeClr>
                  </a:glow>
                </a:effectLst>
              </a:rPr>
              <a:t>Este </a:t>
            </a:r>
            <a:r>
              <a:rPr lang="es-ES" b="1" i="1" dirty="0">
                <a:solidFill>
                  <a:schemeClr val="accent6">
                    <a:lumMod val="60000"/>
                    <a:lumOff val="40000"/>
                  </a:schemeClr>
                </a:solidFill>
                <a:effectLst>
                  <a:glow rad="101600">
                    <a:schemeClr val="tx1">
                      <a:alpha val="60000"/>
                    </a:schemeClr>
                  </a:glow>
                </a:effectLst>
              </a:rPr>
              <a:t>identificador le permitirá apuntar a este elemento específico usando CSS. </a:t>
            </a:r>
            <a:endParaRPr lang="es-ES" b="1" i="1" dirty="0" smtClean="0">
              <a:solidFill>
                <a:schemeClr val="accent6">
                  <a:lumMod val="60000"/>
                  <a:lumOff val="40000"/>
                </a:schemeClr>
              </a:solidFill>
              <a:effectLst>
                <a:glow rad="101600">
                  <a:schemeClr val="tx1">
                    <a:alpha val="60000"/>
                  </a:schemeClr>
                </a:glow>
              </a:effectLst>
            </a:endParaRPr>
          </a:p>
          <a:p>
            <a:r>
              <a:rPr lang="es-ES" dirty="0" smtClean="0"/>
              <a:t>A </a:t>
            </a:r>
            <a:r>
              <a:rPr lang="es-ES" dirty="0"/>
              <a:t>medida que avanza por el resto de esta sección, coloque todos los elementos nuevos dentro de este contenedor</a:t>
            </a:r>
            <a:r>
              <a:rPr lang="es-ES" dirty="0" smtClean="0"/>
              <a:t>.</a:t>
            </a:r>
            <a:endParaRPr lang="es-ES" dirty="0"/>
          </a:p>
        </p:txBody>
      </p:sp>
    </p:spTree>
    <p:extLst>
      <p:ext uri="{BB962C8B-B14F-4D97-AF65-F5344CB8AC3E}">
        <p14:creationId xmlns:p14="http://schemas.microsoft.com/office/powerpoint/2010/main" val="18780031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a:bodyPr>
          <a:lstStyle/>
          <a:p>
            <a:r>
              <a:rPr lang="es-ES" sz="3600" dirty="0" smtClean="0"/>
              <a:t>Plantilla…</a:t>
            </a:r>
            <a:endParaRPr lang="es-ES" sz="3600" dirty="0"/>
          </a:p>
        </p:txBody>
      </p:sp>
      <p:sp>
        <p:nvSpPr>
          <p:cNvPr id="3" name="2 Marcador de contenido"/>
          <p:cNvSpPr>
            <a:spLocks noGrp="1"/>
          </p:cNvSpPr>
          <p:nvPr>
            <p:ph idx="1"/>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fontScale="85000" lnSpcReduction="10000"/>
          </a:bodyPr>
          <a:lstStyle/>
          <a:p>
            <a:r>
              <a:rPr lang="es-ES" dirty="0" smtClean="0"/>
              <a:t>Ahora </a:t>
            </a:r>
            <a:r>
              <a:rPr lang="es-ES" dirty="0"/>
              <a:t>abra su archivo index.html en su navegador para ver las secciones que acaba de agregar.</a:t>
            </a:r>
          </a:p>
          <a:p>
            <a:r>
              <a:rPr lang="es-ES" dirty="0"/>
              <a:t>¿Qué, no puedes verlos? </a:t>
            </a:r>
            <a:endParaRPr lang="es-ES" dirty="0" smtClean="0"/>
          </a:p>
          <a:p>
            <a:r>
              <a:rPr lang="es-ES" dirty="0" smtClean="0"/>
              <a:t>Esto </a:t>
            </a:r>
            <a:r>
              <a:rPr lang="es-ES" dirty="0"/>
              <a:t>se debe a que la mayoría de </a:t>
            </a:r>
            <a:r>
              <a:rPr lang="es-ES" b="1" i="1" dirty="0">
                <a:solidFill>
                  <a:srgbClr val="92D050"/>
                </a:solidFill>
                <a:effectLst>
                  <a:glow rad="101600">
                    <a:schemeClr val="tx2">
                      <a:lumMod val="75000"/>
                      <a:alpha val="60000"/>
                    </a:schemeClr>
                  </a:glow>
                </a:effectLst>
              </a:rPr>
              <a:t>los elementos de diseño HTML son "invisibles" por defecto</a:t>
            </a:r>
            <a:r>
              <a:rPr lang="es-ES" dirty="0"/>
              <a:t>. </a:t>
            </a:r>
            <a:endParaRPr lang="es-ES" dirty="0" smtClean="0"/>
          </a:p>
          <a:p>
            <a:r>
              <a:rPr lang="es-ES" dirty="0" smtClean="0"/>
              <a:t>No </a:t>
            </a:r>
            <a:r>
              <a:rPr lang="es-ES" dirty="0"/>
              <a:t>podrá ver las secciones en un navegador hasta que agregue algo de contenido en ellas (o las diseñe con CSS, como se explica más adelante en este </a:t>
            </a:r>
            <a:r>
              <a:rPr lang="es-ES" dirty="0" smtClean="0"/>
              <a:t>lección).</a:t>
            </a:r>
            <a:endParaRPr lang="es-ES" dirty="0"/>
          </a:p>
        </p:txBody>
      </p:sp>
    </p:spTree>
    <p:extLst>
      <p:ext uri="{BB962C8B-B14F-4D97-AF65-F5344CB8AC3E}">
        <p14:creationId xmlns:p14="http://schemas.microsoft.com/office/powerpoint/2010/main" val="2030428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a:bodyPr>
          <a:lstStyle/>
          <a:p>
            <a:r>
              <a:rPr lang="es-ES" sz="3600" dirty="0" smtClean="0"/>
              <a:t>Plantilla…</a:t>
            </a:r>
            <a:endParaRPr lang="es-ES" sz="3600" dirty="0"/>
          </a:p>
        </p:txBody>
      </p:sp>
      <p:sp>
        <p:nvSpPr>
          <p:cNvPr id="3" name="2 Marcador de contenido"/>
          <p:cNvSpPr>
            <a:spLocks noGrp="1"/>
          </p:cNvSpPr>
          <p:nvPr>
            <p:ph idx="1"/>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lnSpcReduction="10000"/>
          </a:bodyPr>
          <a:lstStyle/>
          <a:p>
            <a:r>
              <a:rPr lang="es-ES" dirty="0"/>
              <a:t>Para asegurarse de que su nuevo elemento &lt;div&gt;, de hecho, se muestre correctamente, puede usar las herramientas de desarrollo de su navegador.</a:t>
            </a:r>
          </a:p>
          <a:p>
            <a:r>
              <a:rPr lang="es-ES" dirty="0"/>
              <a:t>1. Abra el archivo index.html en el navegador web que tiene las herramientas de desarrollador que le gustaría usar. </a:t>
            </a:r>
          </a:p>
        </p:txBody>
      </p:sp>
    </p:spTree>
    <p:extLst>
      <p:ext uri="{BB962C8B-B14F-4D97-AF65-F5344CB8AC3E}">
        <p14:creationId xmlns:p14="http://schemas.microsoft.com/office/powerpoint/2010/main" val="1743855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9127" r="25793" b="71640"/>
          <a:stretch/>
        </p:blipFill>
        <p:spPr bwMode="auto">
          <a:xfrm>
            <a:off x="0" y="843558"/>
            <a:ext cx="9035766" cy="3197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orma libre"/>
          <p:cNvSpPr/>
          <p:nvPr/>
        </p:nvSpPr>
        <p:spPr>
          <a:xfrm>
            <a:off x="2833284" y="2438400"/>
            <a:ext cx="1201687" cy="1117600"/>
          </a:xfrm>
          <a:custGeom>
            <a:avLst/>
            <a:gdLst>
              <a:gd name="connsiteX0" fmla="*/ 287287 w 1201687"/>
              <a:gd name="connsiteY0" fmla="*/ 0 h 1117600"/>
              <a:gd name="connsiteX1" fmla="*/ 55059 w 1201687"/>
              <a:gd name="connsiteY1" fmla="*/ 508000 h 1117600"/>
              <a:gd name="connsiteX2" fmla="*/ 1201687 w 1201687"/>
              <a:gd name="connsiteY2" fmla="*/ 1117600 h 1117600"/>
            </a:gdLst>
            <a:ahLst/>
            <a:cxnLst>
              <a:cxn ang="0">
                <a:pos x="connsiteX0" y="connsiteY0"/>
              </a:cxn>
              <a:cxn ang="0">
                <a:pos x="connsiteX1" y="connsiteY1"/>
              </a:cxn>
              <a:cxn ang="0">
                <a:pos x="connsiteX2" y="connsiteY2"/>
              </a:cxn>
            </a:cxnLst>
            <a:rect l="l" t="t" r="r" b="b"/>
            <a:pathLst>
              <a:path w="1201687" h="1117600">
                <a:moveTo>
                  <a:pt x="287287" y="0"/>
                </a:moveTo>
                <a:cubicBezTo>
                  <a:pt x="94973" y="160866"/>
                  <a:pt x="-97341" y="321733"/>
                  <a:pt x="55059" y="508000"/>
                </a:cubicBezTo>
                <a:cubicBezTo>
                  <a:pt x="207459" y="694267"/>
                  <a:pt x="704573" y="905933"/>
                  <a:pt x="1201687" y="1117600"/>
                </a:cubicBezTo>
              </a:path>
            </a:pathLst>
          </a:cu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Forma libre"/>
          <p:cNvSpPr/>
          <p:nvPr/>
        </p:nvSpPr>
        <p:spPr>
          <a:xfrm>
            <a:off x="5050971" y="3272375"/>
            <a:ext cx="2206172" cy="515854"/>
          </a:xfrm>
          <a:custGeom>
            <a:avLst/>
            <a:gdLst>
              <a:gd name="connsiteX0" fmla="*/ 0 w 2206172"/>
              <a:gd name="connsiteY0" fmla="*/ 254596 h 515854"/>
              <a:gd name="connsiteX1" fmla="*/ 870858 w 2206172"/>
              <a:gd name="connsiteY1" fmla="*/ 7854 h 515854"/>
              <a:gd name="connsiteX2" fmla="*/ 2206172 w 2206172"/>
              <a:gd name="connsiteY2" fmla="*/ 515854 h 515854"/>
            </a:gdLst>
            <a:ahLst/>
            <a:cxnLst>
              <a:cxn ang="0">
                <a:pos x="connsiteX0" y="connsiteY0"/>
              </a:cxn>
              <a:cxn ang="0">
                <a:pos x="connsiteX1" y="connsiteY1"/>
              </a:cxn>
              <a:cxn ang="0">
                <a:pos x="connsiteX2" y="connsiteY2"/>
              </a:cxn>
            </a:cxnLst>
            <a:rect l="l" t="t" r="r" b="b"/>
            <a:pathLst>
              <a:path w="2206172" h="515854">
                <a:moveTo>
                  <a:pt x="0" y="254596"/>
                </a:moveTo>
                <a:cubicBezTo>
                  <a:pt x="251581" y="109453"/>
                  <a:pt x="503163" y="-35689"/>
                  <a:pt x="870858" y="7854"/>
                </a:cubicBezTo>
                <a:cubicBezTo>
                  <a:pt x="1238553" y="51397"/>
                  <a:pt x="1722362" y="283625"/>
                  <a:pt x="2206172" y="515854"/>
                </a:cubicBezTo>
              </a:path>
            </a:pathLst>
          </a:cu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767480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a:bodyPr>
          <a:lstStyle/>
          <a:p>
            <a:r>
              <a:rPr lang="es-ES" sz="3600" dirty="0" smtClean="0"/>
              <a:t>Plantilla…</a:t>
            </a:r>
            <a:endParaRPr lang="es-ES" sz="3600" dirty="0"/>
          </a:p>
        </p:txBody>
      </p:sp>
      <p:sp>
        <p:nvSpPr>
          <p:cNvPr id="3" name="2 Marcador de contenido"/>
          <p:cNvSpPr>
            <a:spLocks noGrp="1"/>
          </p:cNvSpPr>
          <p:nvPr>
            <p:ph idx="1"/>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a:bodyPr>
          <a:lstStyle/>
          <a:p>
            <a:r>
              <a:rPr lang="es-ES" dirty="0" smtClean="0"/>
              <a:t>2</a:t>
            </a:r>
            <a:r>
              <a:rPr lang="es-ES" dirty="0"/>
              <a:t>. Ahora abre tus herramientas de desarrollador. </a:t>
            </a:r>
            <a:endParaRPr lang="es-ES" dirty="0" smtClean="0"/>
          </a:p>
          <a:p>
            <a:pPr lvl="1"/>
            <a:r>
              <a:rPr lang="es-ES" dirty="0" smtClean="0"/>
              <a:t>Puede </a:t>
            </a:r>
            <a:r>
              <a:rPr lang="es-ES" dirty="0"/>
              <a:t>que le resulte más fácil hacer clic con el botón derecho en la página y seleccionar Inspeccionar elemento en el menú contextual (si sus herramientas de desarrollador ofrecen esta opción</a:t>
            </a:r>
            <a:r>
              <a:rPr lang="es-ES" dirty="0" smtClean="0"/>
              <a:t>).</a:t>
            </a:r>
            <a:endParaRPr lang="es-ES" dirty="0"/>
          </a:p>
        </p:txBody>
      </p:sp>
    </p:spTree>
    <p:extLst>
      <p:ext uri="{BB962C8B-B14F-4D97-AF65-F5344CB8AC3E}">
        <p14:creationId xmlns:p14="http://schemas.microsoft.com/office/powerpoint/2010/main" val="3245649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Forma libre"/>
          <p:cNvSpPr/>
          <p:nvPr/>
        </p:nvSpPr>
        <p:spPr>
          <a:xfrm>
            <a:off x="7078980" y="1606974"/>
            <a:ext cx="784860" cy="618066"/>
          </a:xfrm>
          <a:custGeom>
            <a:avLst/>
            <a:gdLst>
              <a:gd name="connsiteX0" fmla="*/ 784860 w 784860"/>
              <a:gd name="connsiteY0" fmla="*/ 8466 h 618066"/>
              <a:gd name="connsiteX1" fmla="*/ 289560 w 784860"/>
              <a:gd name="connsiteY1" fmla="*/ 84666 h 618066"/>
              <a:gd name="connsiteX2" fmla="*/ 0 w 784860"/>
              <a:gd name="connsiteY2" fmla="*/ 618066 h 618066"/>
            </a:gdLst>
            <a:ahLst/>
            <a:cxnLst>
              <a:cxn ang="0">
                <a:pos x="connsiteX0" y="connsiteY0"/>
              </a:cxn>
              <a:cxn ang="0">
                <a:pos x="connsiteX1" y="connsiteY1"/>
              </a:cxn>
              <a:cxn ang="0">
                <a:pos x="connsiteX2" y="connsiteY2"/>
              </a:cxn>
            </a:cxnLst>
            <a:rect l="l" t="t" r="r" b="b"/>
            <a:pathLst>
              <a:path w="784860" h="618066">
                <a:moveTo>
                  <a:pt x="784860" y="8466"/>
                </a:moveTo>
                <a:cubicBezTo>
                  <a:pt x="602615" y="-4234"/>
                  <a:pt x="420370" y="-16934"/>
                  <a:pt x="289560" y="84666"/>
                </a:cubicBezTo>
                <a:cubicBezTo>
                  <a:pt x="158750" y="186266"/>
                  <a:pt x="79375" y="402166"/>
                  <a:pt x="0" y="618066"/>
                </a:cubicBezTo>
              </a:path>
            </a:pathLst>
          </a:cu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9129121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a:bodyPr>
          <a:lstStyle/>
          <a:p>
            <a:r>
              <a:rPr lang="es-ES" sz="3600" dirty="0" smtClean="0"/>
              <a:t>Plantilla…</a:t>
            </a:r>
            <a:endParaRPr lang="es-ES" sz="3600" dirty="0"/>
          </a:p>
        </p:txBody>
      </p:sp>
      <p:sp>
        <p:nvSpPr>
          <p:cNvPr id="3" name="2 Marcador de contenido"/>
          <p:cNvSpPr>
            <a:spLocks noGrp="1"/>
          </p:cNvSpPr>
          <p:nvPr>
            <p:ph idx="1"/>
          </p:nvPr>
        </p:nvSpPr>
        <p:spPr>
          <a:gradFill>
            <a:gsLst>
              <a:gs pos="26000">
                <a:schemeClr val="accent6">
                  <a:lumMod val="40000"/>
                  <a:lumOff val="60000"/>
                </a:schemeClr>
              </a:gs>
              <a:gs pos="75000">
                <a:schemeClr val="accent3">
                  <a:lumMod val="40000"/>
                  <a:lumOff val="60000"/>
                </a:schemeClr>
              </a:gs>
              <a:gs pos="100000">
                <a:srgbClr val="156B13"/>
              </a:gs>
            </a:gsLst>
            <a:lin ang="5400000" scaled="0"/>
          </a:gradFill>
        </p:spPr>
        <p:txBody>
          <a:bodyPr>
            <a:normAutofit fontScale="70000" lnSpcReduction="20000"/>
          </a:bodyPr>
          <a:lstStyle/>
          <a:p>
            <a:r>
              <a:rPr lang="es-ES" dirty="0" smtClean="0"/>
              <a:t>3</a:t>
            </a:r>
            <a:r>
              <a:rPr lang="es-ES" dirty="0"/>
              <a:t>. Asegúrese de que está viendo la pestaña que muestra los elementos de la página. Esto se llamará Elementos, HTML o Documentos, dependiendo del navegador que esté usando.</a:t>
            </a:r>
          </a:p>
          <a:p>
            <a:r>
              <a:rPr lang="es-ES" dirty="0"/>
              <a:t>4. En la ventana principal de sus herramientas de desarrollo, debería ver una lista de los elementos HTML en su página, con sangría para que coincida con la estructura de su página (como se muestra en la Figura 2-4).</a:t>
            </a:r>
          </a:p>
          <a:p>
            <a:r>
              <a:rPr lang="es-ES" dirty="0"/>
              <a:t>Si su &lt;div&gt; se muestra aquí, todo está bien. Si no es así, debe regresar y verificar su código con el contenido de este libro.</a:t>
            </a:r>
          </a:p>
          <a:p>
            <a:r>
              <a:rPr lang="es-ES" dirty="0"/>
              <a:t>5. Cierre sus herramientas de desarrollo.</a:t>
            </a:r>
          </a:p>
        </p:txBody>
      </p:sp>
    </p:spTree>
    <p:extLst>
      <p:ext uri="{BB962C8B-B14F-4D97-AF65-F5344CB8AC3E}">
        <p14:creationId xmlns:p14="http://schemas.microsoft.com/office/powerpoint/2010/main" val="4386899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8"/>
            <a:ext cx="8229600" cy="2221755"/>
          </a:xfrm>
          <a:solidFill>
            <a:schemeClr val="accent3">
              <a:lumMod val="75000"/>
            </a:schemeClr>
          </a:solidFill>
        </p:spPr>
        <p:txBody>
          <a:bodyPr>
            <a:normAutofit/>
          </a:bodyPr>
          <a:lstStyle/>
          <a:p>
            <a:r>
              <a:rPr lang="es-ES" dirty="0" smtClean="0"/>
              <a:t>Ejemplo de Inspeccionar elemento con herramientas de desarrollo de </a:t>
            </a:r>
            <a:r>
              <a:rPr lang="es-ES" dirty="0" err="1" smtClean="0"/>
              <a:t>chrome</a:t>
            </a:r>
            <a:endParaRPr lang="es-ES" dirty="0"/>
          </a:p>
        </p:txBody>
      </p:sp>
    </p:spTree>
    <p:extLst>
      <p:ext uri="{BB962C8B-B14F-4D97-AF65-F5344CB8AC3E}">
        <p14:creationId xmlns:p14="http://schemas.microsoft.com/office/powerpoint/2010/main" val="21113924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 y="-1662"/>
            <a:ext cx="9146954" cy="5145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4 Conector recto de flecha"/>
          <p:cNvCxnSpPr/>
          <p:nvPr/>
        </p:nvCxnSpPr>
        <p:spPr>
          <a:xfrm flipH="1">
            <a:off x="3563888" y="2139702"/>
            <a:ext cx="2232248" cy="792088"/>
          </a:xfrm>
          <a:prstGeom prst="straightConnector1">
            <a:avLst/>
          </a:prstGeom>
          <a:ln w="38100">
            <a:solidFill>
              <a:srgbClr val="FF0000"/>
            </a:solidFill>
            <a:tailEnd type="arrow"/>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466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05979"/>
            <a:ext cx="8229600" cy="571503"/>
          </a:xfrm>
        </p:spPr>
        <p:txBody>
          <a:bodyPr>
            <a:noAutofit/>
          </a:bodyPr>
          <a:lstStyle/>
          <a:p>
            <a:r>
              <a:rPr lang="es-ES" sz="2000" dirty="0" smtClean="0"/>
              <a:t>https://www.statista.com/statistics/276738/worldwide-and-us-market-share-of-leading-internet-browsers/</a:t>
            </a:r>
            <a:endParaRPr lang="es-ES" sz="20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925" t="9370" r="19429" b="25491"/>
          <a:stretch/>
        </p:blipFill>
        <p:spPr bwMode="auto">
          <a:xfrm>
            <a:off x="827584" y="777482"/>
            <a:ext cx="7308304" cy="434389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427000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95486"/>
            <a:ext cx="8229600" cy="857250"/>
          </a:xfrm>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sz="2800" dirty="0"/>
              <a:t>Agregar un elemento &lt;</a:t>
            </a:r>
            <a:r>
              <a:rPr lang="es-ES" sz="2800" dirty="0" err="1"/>
              <a:t>header</a:t>
            </a:r>
            <a:r>
              <a:rPr lang="es-ES" sz="2800" dirty="0"/>
              <a:t>&gt; a cada </a:t>
            </a:r>
            <a:r>
              <a:rPr lang="es-ES" sz="2800" dirty="0" smtClean="0"/>
              <a:t>plantilla …</a:t>
            </a:r>
            <a:endParaRPr lang="es-ES" sz="2800" dirty="0"/>
          </a:p>
        </p:txBody>
      </p:sp>
      <p:sp>
        <p:nvSpPr>
          <p:cNvPr id="3" name="2 Marcador de contenido"/>
          <p:cNvSpPr>
            <a:spLocks noGrp="1"/>
          </p:cNvSpPr>
          <p:nvPr>
            <p:ph idx="1"/>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dirty="0" smtClean="0"/>
              <a:t>Casi </a:t>
            </a:r>
            <a:r>
              <a:rPr lang="es-ES" dirty="0"/>
              <a:t>todas las páginas web tienen una sección de encabezado de alguna descripción. </a:t>
            </a:r>
            <a:endParaRPr lang="es-ES" dirty="0" smtClean="0"/>
          </a:p>
          <a:p>
            <a:r>
              <a:rPr lang="es-ES" dirty="0" smtClean="0"/>
              <a:t>Esta </a:t>
            </a:r>
            <a:r>
              <a:rPr lang="es-ES" dirty="0"/>
              <a:t>sección a menudo contiene información como el logotipo de una empresa, el eslogan y los enlaces de navegación del sitio. </a:t>
            </a:r>
            <a:endParaRPr lang="es-ES" dirty="0" smtClean="0"/>
          </a:p>
        </p:txBody>
      </p:sp>
    </p:spTree>
    <p:extLst>
      <p:ext uri="{BB962C8B-B14F-4D97-AF65-F5344CB8AC3E}">
        <p14:creationId xmlns:p14="http://schemas.microsoft.com/office/powerpoint/2010/main" val="33627431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95486"/>
            <a:ext cx="8229600" cy="857250"/>
          </a:xfrm>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sz="2800" dirty="0"/>
              <a:t>Agregar un elemento &lt;</a:t>
            </a:r>
            <a:r>
              <a:rPr lang="es-ES" sz="2800" dirty="0" err="1"/>
              <a:t>header</a:t>
            </a:r>
            <a:r>
              <a:rPr lang="es-ES" sz="2800" dirty="0"/>
              <a:t>&gt; a cada </a:t>
            </a:r>
            <a:r>
              <a:rPr lang="es-ES" sz="2800" dirty="0" smtClean="0"/>
              <a:t>plantilla …</a:t>
            </a:r>
            <a:endParaRPr lang="es-ES" sz="2800" dirty="0"/>
          </a:p>
        </p:txBody>
      </p:sp>
      <p:sp>
        <p:nvSpPr>
          <p:cNvPr id="3" name="2 Marcador de contenido"/>
          <p:cNvSpPr>
            <a:spLocks noGrp="1"/>
          </p:cNvSpPr>
          <p:nvPr>
            <p:ph idx="1"/>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dirty="0" smtClean="0"/>
              <a:t>HTML5 introduce un nuevo elemento &lt;</a:t>
            </a:r>
            <a:r>
              <a:rPr lang="es-ES" dirty="0" err="1" smtClean="0"/>
              <a:t>header</a:t>
            </a:r>
            <a:r>
              <a:rPr lang="es-ES" dirty="0" smtClean="0"/>
              <a:t>&gt; que puede usar para definir esta sección del diseño de su página. </a:t>
            </a:r>
          </a:p>
          <a:p>
            <a:r>
              <a:rPr lang="es-ES" dirty="0" smtClean="0"/>
              <a:t>Puedes usar el elemento &lt;</a:t>
            </a:r>
            <a:r>
              <a:rPr lang="es-ES" dirty="0" err="1" smtClean="0"/>
              <a:t>header</a:t>
            </a:r>
            <a:r>
              <a:rPr lang="es-ES" dirty="0" smtClean="0"/>
              <a:t>&gt; más de una vez en una página, como verás en breve cuando aprendas sobre el elemento &lt;</a:t>
            </a:r>
            <a:r>
              <a:rPr lang="es-ES" dirty="0" err="1" smtClean="0"/>
              <a:t>article</a:t>
            </a:r>
            <a:r>
              <a:rPr lang="es-ES" dirty="0" smtClean="0"/>
              <a:t>&gt;.</a:t>
            </a:r>
            <a:endParaRPr lang="es-ES" dirty="0"/>
          </a:p>
        </p:txBody>
      </p:sp>
    </p:spTree>
    <p:extLst>
      <p:ext uri="{BB962C8B-B14F-4D97-AF65-F5344CB8AC3E}">
        <p14:creationId xmlns:p14="http://schemas.microsoft.com/office/powerpoint/2010/main" val="5493611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95486"/>
            <a:ext cx="8229600" cy="857250"/>
          </a:xfrm>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sz="2800" dirty="0"/>
              <a:t>Agregar un elemento &lt;</a:t>
            </a:r>
            <a:r>
              <a:rPr lang="es-ES" sz="2800" dirty="0" err="1"/>
              <a:t>header</a:t>
            </a:r>
            <a:r>
              <a:rPr lang="es-ES" sz="2800" dirty="0"/>
              <a:t>&gt; a cada </a:t>
            </a:r>
            <a:r>
              <a:rPr lang="es-ES" sz="2800" dirty="0" smtClean="0"/>
              <a:t>plantilla …</a:t>
            </a:r>
            <a:endParaRPr lang="es-ES" sz="2800"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8785" b="68474"/>
          <a:stretch/>
        </p:blipFill>
        <p:spPr bwMode="auto">
          <a:xfrm>
            <a:off x="539552" y="1275606"/>
            <a:ext cx="8192228" cy="3024336"/>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4" name="3 CuadroTexto"/>
          <p:cNvSpPr txBox="1"/>
          <p:nvPr/>
        </p:nvSpPr>
        <p:spPr>
          <a:xfrm>
            <a:off x="4139952" y="3219822"/>
            <a:ext cx="4392488" cy="369332"/>
          </a:xfrm>
          <a:prstGeom prst="rect">
            <a:avLst/>
          </a:prstGeom>
          <a:solidFill>
            <a:schemeClr val="accent3">
              <a:lumMod val="75000"/>
            </a:schemeClr>
          </a:solidFill>
        </p:spPr>
        <p:txBody>
          <a:bodyPr wrap="square" rtlCol="0">
            <a:spAutoFit/>
          </a:bodyPr>
          <a:lstStyle/>
          <a:p>
            <a:r>
              <a:rPr lang="es-ES" dirty="0" smtClean="0"/>
              <a:t>Código</a:t>
            </a:r>
            <a:endParaRPr lang="es-ES" dirty="0"/>
          </a:p>
        </p:txBody>
      </p:sp>
    </p:spTree>
    <p:extLst>
      <p:ext uri="{BB962C8B-B14F-4D97-AF65-F5344CB8AC3E}">
        <p14:creationId xmlns:p14="http://schemas.microsoft.com/office/powerpoint/2010/main" val="13676120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sz="2800" dirty="0"/>
              <a:t>Agregar un elemento &lt;</a:t>
            </a:r>
            <a:r>
              <a:rPr lang="es-ES" sz="2800" dirty="0" err="1"/>
              <a:t>header</a:t>
            </a:r>
            <a:r>
              <a:rPr lang="es-ES" sz="2800" dirty="0"/>
              <a:t>&gt; a cada </a:t>
            </a:r>
            <a:r>
              <a:rPr lang="es-ES" sz="2800" dirty="0" smtClean="0"/>
              <a:t>plantilla …</a:t>
            </a:r>
            <a:endParaRPr lang="es-ES" sz="2800" dirty="0"/>
          </a:p>
        </p:txBody>
      </p:sp>
      <p:sp>
        <p:nvSpPr>
          <p:cNvPr id="3" name="2 Marcador de contenido"/>
          <p:cNvSpPr>
            <a:spLocks noGrp="1"/>
          </p:cNvSpPr>
          <p:nvPr>
            <p:ph sz="half" idx="1"/>
          </p:nvPr>
        </p:nvSpPr>
        <p:spPr>
          <a:xfrm>
            <a:off x="457200" y="1200150"/>
            <a:ext cx="4038600" cy="3747863"/>
          </a:xfrm>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Autofit/>
          </a:bodyPr>
          <a:lstStyle/>
          <a:p>
            <a:r>
              <a:rPr lang="es-ES" sz="1600" dirty="0"/>
              <a:t>1. Abra los archivos index.html y about.html en su editor de texto.</a:t>
            </a:r>
          </a:p>
          <a:p>
            <a:r>
              <a:rPr lang="es-ES" sz="1600" dirty="0"/>
              <a:t>2. Agregue un elemento &lt;</a:t>
            </a:r>
            <a:r>
              <a:rPr lang="es-ES" sz="1600" dirty="0" err="1"/>
              <a:t>header</a:t>
            </a:r>
            <a:r>
              <a:rPr lang="es-ES" sz="1600" dirty="0"/>
              <a:t>&gt; a sus dos plantillas de página. </a:t>
            </a:r>
            <a:endParaRPr lang="es-ES" sz="1600" dirty="0" smtClean="0"/>
          </a:p>
          <a:p>
            <a:r>
              <a:rPr lang="es-ES" sz="1600" dirty="0" smtClean="0"/>
              <a:t>Esto </a:t>
            </a:r>
            <a:r>
              <a:rPr lang="es-ES" sz="1600" dirty="0"/>
              <a:t>debe colocarse dentro del contenedor que acaba de crear.</a:t>
            </a:r>
          </a:p>
          <a:p>
            <a:r>
              <a:rPr lang="es-ES" sz="1600" dirty="0" smtClean="0"/>
              <a:t>3</a:t>
            </a:r>
            <a:r>
              <a:rPr lang="es-ES" sz="1600" dirty="0"/>
              <a:t>. Guarde los archivos.</a:t>
            </a:r>
          </a:p>
          <a:p>
            <a:r>
              <a:rPr lang="es-ES" sz="1600" dirty="0"/>
              <a:t>4. Abra los archivos en su navegador web.</a:t>
            </a:r>
          </a:p>
          <a:p>
            <a:r>
              <a:rPr lang="es-ES" sz="1600" dirty="0"/>
              <a:t>5. Inspeccione la página con sus herramientas de desarrollo para asegurarse de que el nuevo &lt;</a:t>
            </a:r>
            <a:r>
              <a:rPr lang="es-ES" sz="1600" dirty="0" err="1"/>
              <a:t>header</a:t>
            </a:r>
            <a:r>
              <a:rPr lang="es-ES" sz="1600" dirty="0"/>
              <a:t>&gt; se muestre dentro del contenedor &lt;div&gt; (como se muestra en la Figura 2-5).</a:t>
            </a:r>
          </a:p>
        </p:txBody>
      </p:sp>
      <p:sp>
        <p:nvSpPr>
          <p:cNvPr id="4" name="3 Marcador de contenido"/>
          <p:cNvSpPr>
            <a:spLocks noGrp="1"/>
          </p:cNvSpPr>
          <p:nvPr>
            <p:ph sz="half" idx="2"/>
          </p:nvPr>
        </p:nvSpPr>
        <p:spPr>
          <a:xfrm>
            <a:off x="4648200" y="1200151"/>
            <a:ext cx="4038600" cy="1515615"/>
          </a:xfrm>
          <a:solidFill>
            <a:schemeClr val="accent3">
              <a:lumMod val="75000"/>
            </a:schemeClr>
          </a:solidFill>
        </p:spPr>
        <p:txBody>
          <a:bodyPr>
            <a:noAutofit/>
          </a:bodyPr>
          <a:lstStyle/>
          <a:p>
            <a:r>
              <a:rPr lang="es-ES" sz="1600" dirty="0"/>
              <a:t>&lt;div id = ”contenedor”&gt;</a:t>
            </a:r>
          </a:p>
          <a:p>
            <a:r>
              <a:rPr lang="es-ES" sz="1600" dirty="0"/>
              <a:t>&lt;! - Encabezado -&gt;</a:t>
            </a:r>
          </a:p>
          <a:p>
            <a:r>
              <a:rPr lang="es-ES" sz="1600" dirty="0"/>
              <a:t>&lt;encabezado&gt;</a:t>
            </a:r>
          </a:p>
          <a:p>
            <a:r>
              <a:rPr lang="es-ES" sz="1600" dirty="0"/>
              <a:t>&lt;/</a:t>
            </a:r>
            <a:r>
              <a:rPr lang="es-ES" sz="1600" dirty="0" err="1"/>
              <a:t>header</a:t>
            </a:r>
            <a:r>
              <a:rPr lang="es-ES" sz="1600" dirty="0"/>
              <a:t>&gt;</a:t>
            </a:r>
          </a:p>
          <a:p>
            <a:r>
              <a:rPr lang="es-ES" sz="1600" dirty="0"/>
              <a:t>&lt;/div&gt;</a:t>
            </a:r>
          </a:p>
          <a:p>
            <a:endParaRPr lang="es-ES" sz="1600" dirty="0"/>
          </a:p>
        </p:txBody>
      </p:sp>
      <p:pic>
        <p:nvPicPr>
          <p:cNvPr id="1229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b="64318"/>
          <a:stretch/>
        </p:blipFill>
        <p:spPr bwMode="auto">
          <a:xfrm>
            <a:off x="4655033" y="2798812"/>
            <a:ext cx="4442216" cy="171715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6 Forma libre"/>
          <p:cNvSpPr/>
          <p:nvPr/>
        </p:nvSpPr>
        <p:spPr>
          <a:xfrm>
            <a:off x="3769873" y="3819525"/>
            <a:ext cx="2088002" cy="924218"/>
          </a:xfrm>
          <a:custGeom>
            <a:avLst/>
            <a:gdLst>
              <a:gd name="connsiteX0" fmla="*/ 2027 w 2088002"/>
              <a:gd name="connsiteY0" fmla="*/ 771525 h 924218"/>
              <a:gd name="connsiteX1" fmla="*/ 335402 w 2088002"/>
              <a:gd name="connsiteY1" fmla="*/ 866775 h 924218"/>
              <a:gd name="connsiteX2" fmla="*/ 2088002 w 2088002"/>
              <a:gd name="connsiteY2" fmla="*/ 0 h 924218"/>
            </a:gdLst>
            <a:ahLst/>
            <a:cxnLst>
              <a:cxn ang="0">
                <a:pos x="connsiteX0" y="connsiteY0"/>
              </a:cxn>
              <a:cxn ang="0">
                <a:pos x="connsiteX1" y="connsiteY1"/>
              </a:cxn>
              <a:cxn ang="0">
                <a:pos x="connsiteX2" y="connsiteY2"/>
              </a:cxn>
            </a:cxnLst>
            <a:rect l="l" t="t" r="r" b="b"/>
            <a:pathLst>
              <a:path w="2088002" h="924218">
                <a:moveTo>
                  <a:pt x="2027" y="771525"/>
                </a:moveTo>
                <a:cubicBezTo>
                  <a:pt x="-5117" y="883443"/>
                  <a:pt x="-12260" y="995362"/>
                  <a:pt x="335402" y="866775"/>
                </a:cubicBezTo>
                <a:cubicBezTo>
                  <a:pt x="683064" y="738188"/>
                  <a:pt x="1385533" y="369094"/>
                  <a:pt x="2088002" y="0"/>
                </a:cubicBezTo>
              </a:path>
            </a:pathLst>
          </a:cu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721223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sz="2800" dirty="0"/>
              <a:t>Agregar un elemento &lt;</a:t>
            </a:r>
            <a:r>
              <a:rPr lang="es-ES" sz="2800" dirty="0" err="1"/>
              <a:t>header</a:t>
            </a:r>
            <a:r>
              <a:rPr lang="es-ES" sz="2800" dirty="0"/>
              <a:t>&gt; a cada </a:t>
            </a:r>
            <a:r>
              <a:rPr lang="es-ES" sz="2800" dirty="0" smtClean="0"/>
              <a:t>plantilla …</a:t>
            </a:r>
            <a:endParaRPr lang="es-ES" sz="2800" dirty="0"/>
          </a:p>
        </p:txBody>
      </p:sp>
      <p:sp>
        <p:nvSpPr>
          <p:cNvPr id="3" name="2 Marcador de contenido"/>
          <p:cNvSpPr>
            <a:spLocks noGrp="1"/>
          </p:cNvSpPr>
          <p:nvPr>
            <p:ph idx="1"/>
          </p:nvPr>
        </p:nvSpPr>
        <p:spPr>
          <a:xfrm>
            <a:off x="457200" y="1200151"/>
            <a:ext cx="8229600" cy="1875655"/>
          </a:xfrm>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Autofit/>
          </a:bodyPr>
          <a:lstStyle/>
          <a:p>
            <a:r>
              <a:rPr lang="es-ES" sz="1600" dirty="0"/>
              <a:t>En sus </a:t>
            </a:r>
            <a:r>
              <a:rPr lang="es-ES" sz="1600" dirty="0" err="1"/>
              <a:t>wireframes</a:t>
            </a:r>
            <a:r>
              <a:rPr lang="es-ES" sz="1600" dirty="0"/>
              <a:t>, su encabezado contenía otros dos elementos: un logotipo y algo de navegación.</a:t>
            </a:r>
          </a:p>
          <a:p>
            <a:r>
              <a:rPr lang="es-ES" sz="1600" dirty="0"/>
              <a:t>Verá cómo agregar la navegación en un momento, pero primero concentrémonos en el logotipo. </a:t>
            </a:r>
            <a:endParaRPr lang="es-ES" sz="1600" dirty="0" smtClean="0"/>
          </a:p>
          <a:p>
            <a:r>
              <a:rPr lang="es-ES" sz="1600" dirty="0" smtClean="0"/>
              <a:t>Para </a:t>
            </a:r>
            <a:r>
              <a:rPr lang="es-ES" sz="1600" dirty="0"/>
              <a:t>el logotipo, utilizará un elemento &lt;div&gt; con el logotipo de ID.</a:t>
            </a:r>
          </a:p>
        </p:txBody>
      </p:sp>
      <p:pic>
        <p:nvPicPr>
          <p:cNvPr id="133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0869" b="79004"/>
          <a:stretch/>
        </p:blipFill>
        <p:spPr bwMode="auto">
          <a:xfrm>
            <a:off x="539552" y="3219822"/>
            <a:ext cx="7950574" cy="151216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0218760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sz="2800" dirty="0"/>
              <a:t>Agregar un elemento &lt;</a:t>
            </a:r>
            <a:r>
              <a:rPr lang="es-ES" sz="2800" dirty="0" err="1"/>
              <a:t>header</a:t>
            </a:r>
            <a:r>
              <a:rPr lang="es-ES" sz="2800" dirty="0"/>
              <a:t>&gt; a cada </a:t>
            </a:r>
            <a:r>
              <a:rPr lang="es-ES" sz="2800" dirty="0" smtClean="0"/>
              <a:t>plantilla …</a:t>
            </a:r>
            <a:endParaRPr lang="es-ES" sz="2800" dirty="0"/>
          </a:p>
        </p:txBody>
      </p:sp>
      <p:sp>
        <p:nvSpPr>
          <p:cNvPr id="3" name="2 Marcador de contenido"/>
          <p:cNvSpPr>
            <a:spLocks noGrp="1"/>
          </p:cNvSpPr>
          <p:nvPr>
            <p:ph sz="half" idx="1"/>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Autofit/>
          </a:bodyPr>
          <a:lstStyle/>
          <a:p>
            <a:r>
              <a:rPr lang="es-ES" sz="2000" dirty="0"/>
              <a:t>1. Abra los archivos index.html y about.html en su editor de texto.</a:t>
            </a:r>
          </a:p>
          <a:p>
            <a:r>
              <a:rPr lang="es-ES" sz="2000" dirty="0"/>
              <a:t>2. Agregue un nuevo elemento &lt;div&gt; para el logotipo a cada plantilla. </a:t>
            </a:r>
            <a:endParaRPr lang="es-ES" sz="2000" dirty="0" smtClean="0"/>
          </a:p>
          <a:p>
            <a:pPr lvl="1"/>
            <a:r>
              <a:rPr lang="es-ES" sz="1600" dirty="0" smtClean="0"/>
              <a:t>Esto </a:t>
            </a:r>
            <a:r>
              <a:rPr lang="es-ES" sz="1600" dirty="0"/>
              <a:t>debe colocarse dentro del elemento &lt;</a:t>
            </a:r>
            <a:r>
              <a:rPr lang="es-ES" sz="1600" dirty="0" err="1"/>
              <a:t>header</a:t>
            </a:r>
            <a:r>
              <a:rPr lang="es-ES" sz="1600" dirty="0"/>
              <a:t>&gt; que acaba de agregar</a:t>
            </a:r>
            <a:r>
              <a:rPr lang="es-ES" sz="1600" dirty="0" smtClean="0"/>
              <a:t>.</a:t>
            </a:r>
          </a:p>
          <a:p>
            <a:r>
              <a:rPr lang="es-ES" sz="2000" dirty="0" smtClean="0"/>
              <a:t>3. Salve los archivos</a:t>
            </a:r>
            <a:endParaRPr lang="es-ES" sz="2000" dirty="0"/>
          </a:p>
        </p:txBody>
      </p:sp>
      <p:sp>
        <p:nvSpPr>
          <p:cNvPr id="4" name="3 Marcador de contenido"/>
          <p:cNvSpPr>
            <a:spLocks noGrp="1"/>
          </p:cNvSpPr>
          <p:nvPr>
            <p:ph sz="half" idx="2"/>
          </p:nvPr>
        </p:nvSpPr>
        <p:spPr>
          <a:solidFill>
            <a:schemeClr val="accent3">
              <a:lumMod val="75000"/>
            </a:schemeClr>
          </a:solidFill>
        </p:spPr>
        <p:txBody>
          <a:bodyPr>
            <a:normAutofit fontScale="92500" lnSpcReduction="20000"/>
          </a:bodyPr>
          <a:lstStyle/>
          <a:p>
            <a:pPr marL="0" indent="0">
              <a:buNone/>
            </a:pPr>
            <a:r>
              <a:rPr lang="es-ES" dirty="0"/>
              <a:t>&lt;div id = ”contenedor”&gt;</a:t>
            </a:r>
          </a:p>
          <a:p>
            <a:pPr marL="0" indent="0">
              <a:buNone/>
            </a:pPr>
            <a:r>
              <a:rPr lang="es-ES" dirty="0"/>
              <a:t>&lt;! - Encabezado -&gt;</a:t>
            </a:r>
          </a:p>
          <a:p>
            <a:pPr marL="0" indent="0">
              <a:buNone/>
            </a:pPr>
            <a:r>
              <a:rPr lang="es-ES" dirty="0" smtClean="0"/>
              <a:t>&lt;</a:t>
            </a:r>
            <a:r>
              <a:rPr lang="es-ES" dirty="0" err="1" smtClean="0"/>
              <a:t>header</a:t>
            </a:r>
            <a:r>
              <a:rPr lang="es-ES" dirty="0" smtClean="0"/>
              <a:t>&gt;</a:t>
            </a:r>
            <a:endParaRPr lang="es-ES" dirty="0"/>
          </a:p>
          <a:p>
            <a:pPr marL="0" indent="0">
              <a:buNone/>
            </a:pPr>
            <a:r>
              <a:rPr lang="es-ES" dirty="0"/>
              <a:t>&lt;! - Logo -&gt;</a:t>
            </a:r>
          </a:p>
          <a:p>
            <a:pPr marL="0" indent="0">
              <a:buNone/>
            </a:pPr>
            <a:r>
              <a:rPr lang="es-ES" dirty="0">
                <a:solidFill>
                  <a:srgbClr val="FFFF00"/>
                </a:solidFill>
              </a:rPr>
              <a:t>&lt;div id = "logo”&gt; El logotipo va aquí &lt;/div</a:t>
            </a:r>
            <a:r>
              <a:rPr lang="es-ES" dirty="0" smtClean="0">
                <a:solidFill>
                  <a:srgbClr val="FFFF00"/>
                </a:solidFill>
              </a:rPr>
              <a:t>&gt;</a:t>
            </a:r>
          </a:p>
          <a:p>
            <a:pPr marL="0" indent="0">
              <a:buNone/>
            </a:pPr>
            <a:r>
              <a:rPr lang="es-ES" dirty="0"/>
              <a:t>&lt;/</a:t>
            </a:r>
            <a:r>
              <a:rPr lang="es-ES" dirty="0" err="1"/>
              <a:t>header</a:t>
            </a:r>
            <a:r>
              <a:rPr lang="es-ES" dirty="0"/>
              <a:t>&gt;</a:t>
            </a:r>
          </a:p>
          <a:p>
            <a:pPr marL="0" indent="0">
              <a:buNone/>
            </a:pPr>
            <a:r>
              <a:rPr lang="es-ES" dirty="0"/>
              <a:t>&lt;/div&gt;</a:t>
            </a:r>
          </a:p>
          <a:p>
            <a:pPr marL="0" indent="0">
              <a:buNone/>
            </a:pPr>
            <a:endParaRPr lang="es-ES" dirty="0"/>
          </a:p>
        </p:txBody>
      </p:sp>
    </p:spTree>
    <p:extLst>
      <p:ext uri="{BB962C8B-B14F-4D97-AF65-F5344CB8AC3E}">
        <p14:creationId xmlns:p14="http://schemas.microsoft.com/office/powerpoint/2010/main" val="11488316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sz="2800" dirty="0"/>
              <a:t>Agregar un elemento &lt;</a:t>
            </a:r>
            <a:r>
              <a:rPr lang="es-ES" sz="2800" dirty="0" err="1"/>
              <a:t>header</a:t>
            </a:r>
            <a:r>
              <a:rPr lang="es-ES" sz="2800" dirty="0"/>
              <a:t>&gt; a cada </a:t>
            </a:r>
            <a:r>
              <a:rPr lang="es-ES" sz="2800" dirty="0" smtClean="0"/>
              <a:t>plantilla …</a:t>
            </a:r>
            <a:endParaRPr lang="es-ES" sz="2800" dirty="0"/>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7367" b="72869"/>
          <a:stretch/>
        </p:blipFill>
        <p:spPr bwMode="auto">
          <a:xfrm>
            <a:off x="467544" y="1080914"/>
            <a:ext cx="7994703" cy="2232248"/>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22816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sz="2800" dirty="0"/>
              <a:t>Agregar un elemento &lt;</a:t>
            </a:r>
            <a:r>
              <a:rPr lang="es-ES" sz="2800" dirty="0" err="1"/>
              <a:t>header</a:t>
            </a:r>
            <a:r>
              <a:rPr lang="es-ES" sz="2800" dirty="0"/>
              <a:t>&gt; a cada </a:t>
            </a:r>
            <a:r>
              <a:rPr lang="es-ES" sz="2800" dirty="0" smtClean="0"/>
              <a:t>plantilla …</a:t>
            </a:r>
            <a:endParaRPr lang="es-ES" sz="2800" dirty="0"/>
          </a:p>
        </p:txBody>
      </p:sp>
      <p:sp>
        <p:nvSpPr>
          <p:cNvPr id="3" name="2 Marcador de contenido"/>
          <p:cNvSpPr>
            <a:spLocks noGrp="1"/>
          </p:cNvSpPr>
          <p:nvPr>
            <p:ph idx="1"/>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lstStyle/>
          <a:p>
            <a:r>
              <a:rPr lang="es-ES" dirty="0"/>
              <a:t>Eso casi completa el encabezado; </a:t>
            </a:r>
            <a:endParaRPr lang="es-ES" dirty="0" smtClean="0"/>
          </a:p>
          <a:p>
            <a:r>
              <a:rPr lang="es-ES" dirty="0" smtClean="0"/>
              <a:t>Todo </a:t>
            </a:r>
            <a:r>
              <a:rPr lang="es-ES" dirty="0"/>
              <a:t>lo que queda es añadir alguna navegación. </a:t>
            </a:r>
            <a:endParaRPr lang="es-ES" dirty="0" smtClean="0"/>
          </a:p>
          <a:p>
            <a:r>
              <a:rPr lang="es-ES" dirty="0" smtClean="0"/>
              <a:t>HTML5 </a:t>
            </a:r>
            <a:r>
              <a:rPr lang="es-ES" dirty="0"/>
              <a:t>introduce un nuevo elemento semántico para eso, también.</a:t>
            </a:r>
          </a:p>
        </p:txBody>
      </p:sp>
    </p:spTree>
    <p:extLst>
      <p:ext uri="{BB962C8B-B14F-4D97-AF65-F5344CB8AC3E}">
        <p14:creationId xmlns:p14="http://schemas.microsoft.com/office/powerpoint/2010/main" val="4213729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sz="2800" dirty="0"/>
              <a:t>Añadiendo un elemento &lt;</a:t>
            </a:r>
            <a:r>
              <a:rPr lang="es-ES" sz="2800" dirty="0" err="1"/>
              <a:t>nav</a:t>
            </a:r>
            <a:r>
              <a:rPr lang="es-ES" sz="2800" dirty="0"/>
              <a:t>&gt; a cada </a:t>
            </a:r>
            <a:r>
              <a:rPr lang="es-ES" sz="2800" dirty="0" smtClean="0"/>
              <a:t>plantilla …</a:t>
            </a:r>
            <a:endParaRPr lang="es-ES" sz="2800" dirty="0"/>
          </a:p>
        </p:txBody>
      </p:sp>
      <p:sp>
        <p:nvSpPr>
          <p:cNvPr id="3" name="2 Marcador de contenido"/>
          <p:cNvSpPr>
            <a:spLocks noGrp="1"/>
          </p:cNvSpPr>
          <p:nvPr>
            <p:ph idx="1"/>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fontScale="70000" lnSpcReduction="20000"/>
          </a:bodyPr>
          <a:lstStyle/>
          <a:p>
            <a:r>
              <a:rPr lang="es-ES" dirty="0" smtClean="0"/>
              <a:t>Todos </a:t>
            </a:r>
            <a:r>
              <a:rPr lang="es-ES" dirty="0"/>
              <a:t>los sitios web necesitan enlaces de navegación para permitir a los usuarios moverse fácilmente entre diferentes páginas.</a:t>
            </a:r>
          </a:p>
          <a:p>
            <a:r>
              <a:rPr lang="es-ES" dirty="0"/>
              <a:t>HTML5 introduce el nuevo elemento &lt;</a:t>
            </a:r>
            <a:r>
              <a:rPr lang="es-ES" dirty="0" err="1"/>
              <a:t>nav</a:t>
            </a:r>
            <a:r>
              <a:rPr lang="es-ES" dirty="0"/>
              <a:t>&gt; que le permite indicar a los programas de computadora exactamente dónde se encuentran estos enlaces de navegación en la página. </a:t>
            </a:r>
            <a:endParaRPr lang="es-ES" dirty="0" smtClean="0"/>
          </a:p>
          <a:p>
            <a:r>
              <a:rPr lang="es-ES" dirty="0" smtClean="0"/>
              <a:t>Esto </a:t>
            </a:r>
            <a:r>
              <a:rPr lang="es-ES" dirty="0"/>
              <a:t>puede ser útil para los usuarios que confían en el software de lectura de pantalla, por ejemplo, porque el software puede identificar con mayor precisión la navegación de la página. </a:t>
            </a:r>
            <a:endParaRPr lang="es-ES" dirty="0" smtClean="0"/>
          </a:p>
          <a:p>
            <a:r>
              <a:rPr lang="es-ES" dirty="0" smtClean="0"/>
              <a:t>Esa </a:t>
            </a:r>
            <a:r>
              <a:rPr lang="es-ES" dirty="0"/>
              <a:t>capacidad se traduce en que el usuario pueda navegar su sitio web más rápido</a:t>
            </a:r>
            <a:r>
              <a:rPr lang="es-ES" dirty="0" smtClean="0"/>
              <a:t>.</a:t>
            </a:r>
            <a:endParaRPr lang="es-ES" dirty="0"/>
          </a:p>
        </p:txBody>
      </p:sp>
    </p:spTree>
    <p:extLst>
      <p:ext uri="{BB962C8B-B14F-4D97-AF65-F5344CB8AC3E}">
        <p14:creationId xmlns:p14="http://schemas.microsoft.com/office/powerpoint/2010/main" val="6266437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a:bodyPr>
          <a:lstStyle/>
          <a:p>
            <a:r>
              <a:rPr lang="es-ES" sz="2800" dirty="0"/>
              <a:t>Añadiendo un elemento &lt;</a:t>
            </a:r>
            <a:r>
              <a:rPr lang="es-ES" sz="2800" dirty="0" err="1"/>
              <a:t>nav</a:t>
            </a:r>
            <a:r>
              <a:rPr lang="es-ES" sz="2800" dirty="0"/>
              <a:t>&gt; a cada </a:t>
            </a:r>
            <a:r>
              <a:rPr lang="es-ES" sz="2800" dirty="0" smtClean="0"/>
              <a:t>plantilla …</a:t>
            </a:r>
            <a:endParaRPr lang="es-ES" sz="2800" dirty="0"/>
          </a:p>
        </p:txBody>
      </p:sp>
      <p:sp>
        <p:nvSpPr>
          <p:cNvPr id="3" name="2 Marcador de contenido"/>
          <p:cNvSpPr>
            <a:spLocks noGrp="1"/>
          </p:cNvSpPr>
          <p:nvPr>
            <p:ph idx="1"/>
          </p:nvPr>
        </p:nvSpPr>
        <p:spPr>
          <a:gradFill>
            <a:gsLst>
              <a:gs pos="26000">
                <a:schemeClr val="tx2">
                  <a:lumMod val="40000"/>
                  <a:lumOff val="60000"/>
                </a:schemeClr>
              </a:gs>
              <a:gs pos="75000">
                <a:srgbClr val="FFFF00"/>
              </a:gs>
              <a:gs pos="93000">
                <a:schemeClr val="accent6">
                  <a:lumMod val="40000"/>
                  <a:lumOff val="60000"/>
                </a:schemeClr>
              </a:gs>
            </a:gsLst>
            <a:lin ang="5400000" scaled="0"/>
          </a:gradFill>
        </p:spPr>
        <p:txBody>
          <a:bodyPr>
            <a:normAutofit fontScale="85000" lnSpcReduction="10000"/>
          </a:bodyPr>
          <a:lstStyle/>
          <a:p>
            <a:r>
              <a:rPr lang="es-ES" dirty="0" smtClean="0"/>
              <a:t>Puede </a:t>
            </a:r>
            <a:r>
              <a:rPr lang="es-ES" dirty="0"/>
              <a:t>tener más de un elemento &lt;</a:t>
            </a:r>
            <a:r>
              <a:rPr lang="es-ES" dirty="0" err="1"/>
              <a:t>nav</a:t>
            </a:r>
            <a:r>
              <a:rPr lang="es-ES" dirty="0"/>
              <a:t>&gt; en una página. </a:t>
            </a:r>
            <a:endParaRPr lang="es-ES" dirty="0" smtClean="0"/>
          </a:p>
          <a:p>
            <a:r>
              <a:rPr lang="es-ES" dirty="0" smtClean="0"/>
              <a:t>En </a:t>
            </a:r>
            <a:r>
              <a:rPr lang="es-ES" dirty="0"/>
              <a:t>cualquier lugar que tenga un bloque de enlaces de navegación principales es un candidato para usar el elemento &lt;</a:t>
            </a:r>
            <a:r>
              <a:rPr lang="es-ES" dirty="0" err="1"/>
              <a:t>nav</a:t>
            </a:r>
            <a:r>
              <a:rPr lang="es-ES" dirty="0"/>
              <a:t>&gt;. </a:t>
            </a:r>
            <a:endParaRPr lang="es-ES" dirty="0" smtClean="0"/>
          </a:p>
          <a:p>
            <a:r>
              <a:rPr lang="es-ES" dirty="0" smtClean="0"/>
              <a:t>También </a:t>
            </a:r>
            <a:r>
              <a:rPr lang="es-ES" dirty="0"/>
              <a:t>puede agregar otro contenido al elemento &lt;</a:t>
            </a:r>
            <a:r>
              <a:rPr lang="es-ES" dirty="0" err="1"/>
              <a:t>nav</a:t>
            </a:r>
            <a:r>
              <a:rPr lang="es-ES" dirty="0"/>
              <a:t>&gt;, como encabezados o párrafos de texto. </a:t>
            </a:r>
            <a:endParaRPr lang="es-ES" dirty="0" smtClean="0"/>
          </a:p>
          <a:p>
            <a:r>
              <a:rPr lang="es-ES" dirty="0" smtClean="0"/>
              <a:t>Sin </a:t>
            </a:r>
            <a:r>
              <a:rPr lang="es-ES" dirty="0"/>
              <a:t>embargo, este contenido debe estar relacionado con los enlaces de alguna manera.</a:t>
            </a:r>
          </a:p>
        </p:txBody>
      </p:sp>
    </p:spTree>
    <p:extLst>
      <p:ext uri="{BB962C8B-B14F-4D97-AF65-F5344CB8AC3E}">
        <p14:creationId xmlns:p14="http://schemas.microsoft.com/office/powerpoint/2010/main" val="2238580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13766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1551" b="75931"/>
          <a:stretch/>
        </p:blipFill>
        <p:spPr bwMode="auto">
          <a:xfrm>
            <a:off x="13360" y="25926"/>
            <a:ext cx="8656236" cy="1903824"/>
          </a:xfrm>
          <a:prstGeom prst="rect">
            <a:avLst/>
          </a:prstGeom>
          <a:noFill/>
          <a:ln w="38100">
            <a:solidFill>
              <a:srgbClr val="002060"/>
            </a:solidFill>
            <a:miter lim="800000"/>
            <a:headEnd/>
            <a:tailEnd/>
          </a:ln>
          <a:extLst>
            <a:ext uri="{909E8E84-426E-40DD-AFC4-6F175D3DCCD1}">
              <a14:hiddenFill xmlns:a14="http://schemas.microsoft.com/office/drawing/2010/main">
                <a:solidFill>
                  <a:schemeClr val="accent1"/>
                </a:solidFill>
              </a14:hiddenFill>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8" y="1563638"/>
            <a:ext cx="9186863" cy="2066925"/>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571750"/>
            <a:ext cx="2855084" cy="2448272"/>
          </a:xfrm>
          <a:prstGeom prst="rect">
            <a:avLst/>
          </a:prstGeom>
          <a:noFill/>
          <a:ln w="3810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712774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gradFill>
            <a:gsLst>
              <a:gs pos="26000">
                <a:schemeClr val="accent2">
                  <a:lumMod val="20000"/>
                  <a:lumOff val="80000"/>
                </a:schemeClr>
              </a:gs>
              <a:gs pos="75000">
                <a:schemeClr val="accent3">
                  <a:lumMod val="60000"/>
                  <a:lumOff val="40000"/>
                </a:schemeClr>
              </a:gs>
              <a:gs pos="93000">
                <a:schemeClr val="accent5">
                  <a:lumMod val="40000"/>
                  <a:lumOff val="60000"/>
                </a:schemeClr>
              </a:gs>
            </a:gsLst>
            <a:lin ang="5400000" scaled="0"/>
          </a:gradFill>
        </p:spPr>
        <p:txBody>
          <a:bodyPr>
            <a:normAutofit/>
          </a:bodyPr>
          <a:lstStyle/>
          <a:p>
            <a:r>
              <a:rPr lang="es-ES" dirty="0"/>
              <a:t>Añadiendo elementos </a:t>
            </a:r>
            <a:r>
              <a:rPr lang="es-ES" dirty="0" smtClean="0"/>
              <a:t>&lt;</a:t>
            </a:r>
            <a:r>
              <a:rPr lang="es-ES" dirty="0" err="1" smtClean="0"/>
              <a:t>section</a:t>
            </a:r>
            <a:r>
              <a:rPr lang="es-ES" dirty="0" smtClean="0"/>
              <a:t>&gt; …</a:t>
            </a:r>
            <a:endParaRPr lang="es-ES" dirty="0"/>
          </a:p>
        </p:txBody>
      </p:sp>
      <p:sp>
        <p:nvSpPr>
          <p:cNvPr id="5" name="4 Marcador de contenido"/>
          <p:cNvSpPr>
            <a:spLocks noGrp="1"/>
          </p:cNvSpPr>
          <p:nvPr>
            <p:ph idx="1"/>
          </p:nvPr>
        </p:nvSpPr>
        <p:spPr>
          <a:gradFill>
            <a:gsLst>
              <a:gs pos="26000">
                <a:schemeClr val="accent2">
                  <a:lumMod val="20000"/>
                  <a:lumOff val="80000"/>
                </a:schemeClr>
              </a:gs>
              <a:gs pos="75000">
                <a:schemeClr val="accent3">
                  <a:lumMod val="60000"/>
                  <a:lumOff val="40000"/>
                </a:schemeClr>
              </a:gs>
              <a:gs pos="93000">
                <a:schemeClr val="accent5">
                  <a:lumMod val="40000"/>
                  <a:lumOff val="60000"/>
                </a:schemeClr>
              </a:gs>
            </a:gsLst>
            <a:lin ang="5400000" scaled="0"/>
          </a:gradFill>
        </p:spPr>
        <p:txBody>
          <a:bodyPr>
            <a:normAutofit fontScale="92500" lnSpcReduction="20000"/>
          </a:bodyPr>
          <a:lstStyle/>
          <a:p>
            <a:r>
              <a:rPr lang="es-ES" dirty="0" smtClean="0"/>
              <a:t>El </a:t>
            </a:r>
            <a:r>
              <a:rPr lang="es-ES" dirty="0"/>
              <a:t>elemento &lt;</a:t>
            </a:r>
            <a:r>
              <a:rPr lang="es-ES" dirty="0" err="1"/>
              <a:t>section</a:t>
            </a:r>
            <a:r>
              <a:rPr lang="es-ES" dirty="0"/>
              <a:t>&gt; debe utilizarse para representar una sección genérica de su página web. </a:t>
            </a:r>
            <a:endParaRPr lang="es-ES" dirty="0" smtClean="0"/>
          </a:p>
          <a:p>
            <a:r>
              <a:rPr lang="es-ES" dirty="0" smtClean="0"/>
              <a:t>Por </a:t>
            </a:r>
            <a:r>
              <a:rPr lang="es-ES" dirty="0"/>
              <a:t>ejemplo, puede usarlo para representar capítulos individuales en un documento o en las diferentes secciones de una página de inicio (como introducción, noticias o información de contacto). </a:t>
            </a:r>
            <a:endParaRPr lang="es-ES" dirty="0" smtClean="0"/>
          </a:p>
        </p:txBody>
      </p:sp>
    </p:spTree>
    <p:extLst>
      <p:ext uri="{BB962C8B-B14F-4D97-AF65-F5344CB8AC3E}">
        <p14:creationId xmlns:p14="http://schemas.microsoft.com/office/powerpoint/2010/main" val="2001103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gradFill>
            <a:gsLst>
              <a:gs pos="26000">
                <a:schemeClr val="accent2">
                  <a:lumMod val="20000"/>
                  <a:lumOff val="80000"/>
                </a:schemeClr>
              </a:gs>
              <a:gs pos="75000">
                <a:schemeClr val="accent3">
                  <a:lumMod val="60000"/>
                  <a:lumOff val="40000"/>
                </a:schemeClr>
              </a:gs>
              <a:gs pos="93000">
                <a:schemeClr val="accent5">
                  <a:lumMod val="40000"/>
                  <a:lumOff val="60000"/>
                </a:schemeClr>
              </a:gs>
            </a:gsLst>
            <a:lin ang="5400000" scaled="0"/>
          </a:gradFill>
        </p:spPr>
        <p:txBody>
          <a:bodyPr>
            <a:normAutofit/>
          </a:bodyPr>
          <a:lstStyle/>
          <a:p>
            <a:r>
              <a:rPr lang="es-ES" dirty="0"/>
              <a:t>Añadiendo elementos </a:t>
            </a:r>
            <a:r>
              <a:rPr lang="es-ES" dirty="0" smtClean="0"/>
              <a:t>&lt;</a:t>
            </a:r>
            <a:r>
              <a:rPr lang="es-ES" dirty="0" err="1" smtClean="0"/>
              <a:t>section</a:t>
            </a:r>
            <a:r>
              <a:rPr lang="es-ES" dirty="0" smtClean="0"/>
              <a:t>&gt; …</a:t>
            </a:r>
            <a:endParaRPr lang="es-ES" dirty="0"/>
          </a:p>
        </p:txBody>
      </p:sp>
      <p:sp>
        <p:nvSpPr>
          <p:cNvPr id="5" name="4 Marcador de contenido"/>
          <p:cNvSpPr>
            <a:spLocks noGrp="1"/>
          </p:cNvSpPr>
          <p:nvPr>
            <p:ph idx="1"/>
          </p:nvPr>
        </p:nvSpPr>
        <p:spPr>
          <a:gradFill>
            <a:gsLst>
              <a:gs pos="26000">
                <a:schemeClr val="accent2">
                  <a:lumMod val="20000"/>
                  <a:lumOff val="80000"/>
                </a:schemeClr>
              </a:gs>
              <a:gs pos="75000">
                <a:schemeClr val="accent3">
                  <a:lumMod val="60000"/>
                  <a:lumOff val="40000"/>
                </a:schemeClr>
              </a:gs>
              <a:gs pos="93000">
                <a:schemeClr val="accent5">
                  <a:lumMod val="40000"/>
                  <a:lumOff val="60000"/>
                </a:schemeClr>
              </a:gs>
            </a:gsLst>
            <a:lin ang="5400000" scaled="0"/>
          </a:gradFill>
        </p:spPr>
        <p:txBody>
          <a:bodyPr>
            <a:normAutofit fontScale="85000" lnSpcReduction="20000"/>
          </a:bodyPr>
          <a:lstStyle/>
          <a:p>
            <a:r>
              <a:rPr lang="es-ES" dirty="0" smtClean="0"/>
              <a:t>Los </a:t>
            </a:r>
            <a:r>
              <a:rPr lang="es-ES" dirty="0"/>
              <a:t>elementos de sección generalmente contienen un encabezado como su primera pieza de contenido.</a:t>
            </a:r>
          </a:p>
          <a:p>
            <a:r>
              <a:rPr lang="es-ES" dirty="0"/>
              <a:t>Para las plantillas que está creando, utilizará una serie de elementos de &lt;sección&gt; para definir las diferentes partes del contenido principal. </a:t>
            </a:r>
            <a:endParaRPr lang="es-ES" dirty="0" smtClean="0"/>
          </a:p>
          <a:p>
            <a:r>
              <a:rPr lang="es-ES" dirty="0" smtClean="0"/>
              <a:t>Sin </a:t>
            </a:r>
            <a:r>
              <a:rPr lang="es-ES" dirty="0"/>
              <a:t>embargo, antes de comenzar a agregar estos elementos, primero debe crear un nuevo elemento &lt;div&gt; que se usará para agrupar las principales secciones de contenido.</a:t>
            </a:r>
          </a:p>
        </p:txBody>
      </p:sp>
    </p:spTree>
    <p:extLst>
      <p:ext uri="{BB962C8B-B14F-4D97-AF65-F5344CB8AC3E}">
        <p14:creationId xmlns:p14="http://schemas.microsoft.com/office/powerpoint/2010/main" val="2959168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2544" b="81818"/>
          <a:stretch/>
        </p:blipFill>
        <p:spPr bwMode="auto">
          <a:xfrm>
            <a:off x="107504" y="33174"/>
            <a:ext cx="8667396" cy="1458456"/>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652" y="1203598"/>
            <a:ext cx="3657600" cy="3381375"/>
          </a:xfrm>
          <a:prstGeom prst="rect">
            <a:avLst/>
          </a:prstGeom>
          <a:noFill/>
          <a:ln w="38100">
            <a:solidFill>
              <a:srgbClr val="00B0F0"/>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4 Conector recto de flecha"/>
          <p:cNvCxnSpPr/>
          <p:nvPr/>
        </p:nvCxnSpPr>
        <p:spPr>
          <a:xfrm>
            <a:off x="2483768" y="1203598"/>
            <a:ext cx="1621884" cy="1080120"/>
          </a:xfrm>
          <a:prstGeom prst="straightConnector1">
            <a:avLst/>
          </a:prstGeom>
          <a:ln w="38100">
            <a:solidFill>
              <a:srgbClr val="FF0000"/>
            </a:solidFill>
            <a:tailEnd type="arrow"/>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38571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26000">
                <a:schemeClr val="accent2">
                  <a:lumMod val="20000"/>
                  <a:lumOff val="80000"/>
                </a:schemeClr>
              </a:gs>
              <a:gs pos="75000">
                <a:schemeClr val="accent3">
                  <a:lumMod val="60000"/>
                  <a:lumOff val="40000"/>
                </a:schemeClr>
              </a:gs>
              <a:gs pos="93000">
                <a:schemeClr val="accent5">
                  <a:lumMod val="40000"/>
                  <a:lumOff val="60000"/>
                </a:schemeClr>
              </a:gs>
            </a:gsLst>
            <a:lin ang="5400000" scaled="0"/>
          </a:gradFill>
        </p:spPr>
        <p:txBody>
          <a:bodyPr/>
          <a:lstStyle/>
          <a:p>
            <a:r>
              <a:rPr lang="es-ES" dirty="0" err="1" smtClean="0"/>
              <a:t>section</a:t>
            </a:r>
            <a:r>
              <a:rPr lang="es-ES" dirty="0" smtClean="0"/>
              <a:t>…</a:t>
            </a:r>
            <a:endParaRPr lang="es-ES" dirty="0"/>
          </a:p>
        </p:txBody>
      </p:sp>
      <p:sp>
        <p:nvSpPr>
          <p:cNvPr id="3" name="2 Marcador de contenido"/>
          <p:cNvSpPr>
            <a:spLocks noGrp="1"/>
          </p:cNvSpPr>
          <p:nvPr>
            <p:ph idx="1"/>
          </p:nvPr>
        </p:nvSpPr>
        <p:spPr>
          <a:gradFill>
            <a:gsLst>
              <a:gs pos="26000">
                <a:schemeClr val="accent2">
                  <a:lumMod val="20000"/>
                  <a:lumOff val="80000"/>
                </a:schemeClr>
              </a:gs>
              <a:gs pos="75000">
                <a:schemeClr val="accent3">
                  <a:lumMod val="60000"/>
                  <a:lumOff val="40000"/>
                </a:schemeClr>
              </a:gs>
              <a:gs pos="93000">
                <a:schemeClr val="accent5">
                  <a:lumMod val="40000"/>
                  <a:lumOff val="60000"/>
                </a:schemeClr>
              </a:gs>
            </a:gsLst>
            <a:lin ang="5400000" scaled="0"/>
          </a:gradFill>
        </p:spPr>
        <p:txBody>
          <a:bodyPr>
            <a:noAutofit/>
          </a:bodyPr>
          <a:lstStyle/>
          <a:p>
            <a:r>
              <a:rPr lang="es-ES" sz="2000" dirty="0"/>
              <a:t>Hasta este punto, las plantillas de la página de inicio y de contenido han sido casi idénticas.</a:t>
            </a:r>
          </a:p>
          <a:p>
            <a:r>
              <a:rPr lang="es-ES" sz="2000" dirty="0"/>
              <a:t>Sin embargo, si vuelve a los </a:t>
            </a:r>
            <a:r>
              <a:rPr lang="es-ES" sz="2000" dirty="0" err="1"/>
              <a:t>wireframes</a:t>
            </a:r>
            <a:r>
              <a:rPr lang="es-ES" sz="2000" dirty="0"/>
              <a:t> originales que creó anteriormente en este </a:t>
            </a:r>
            <a:r>
              <a:rPr lang="es-ES" sz="2000" dirty="0" smtClean="0"/>
              <a:t>lección, </a:t>
            </a:r>
            <a:r>
              <a:rPr lang="es-ES" sz="2000" dirty="0"/>
              <a:t>verá que el área de contenido principal para las plantillas es diferente, por lo que necesita agregar un código diferente para esta sección en sus dos archivos de plantillas.</a:t>
            </a:r>
          </a:p>
          <a:p>
            <a:r>
              <a:rPr lang="es-ES" sz="2000" dirty="0"/>
              <a:t>Agregar un elemento &lt;</a:t>
            </a:r>
            <a:r>
              <a:rPr lang="es-ES" sz="2000" dirty="0" err="1"/>
              <a:t>section</a:t>
            </a:r>
            <a:r>
              <a:rPr lang="es-ES" sz="2000" dirty="0"/>
              <a:t>&gt; a la plantilla de la página de contenido</a:t>
            </a:r>
          </a:p>
          <a:p>
            <a:r>
              <a:rPr lang="es-ES" sz="2000" dirty="0"/>
              <a:t>La plantilla de la página de contenido solo contiene un gran espacio para el texto de la página. </a:t>
            </a:r>
            <a:endParaRPr lang="es-ES" sz="2000" dirty="0" smtClean="0"/>
          </a:p>
          <a:p>
            <a:r>
              <a:rPr lang="es-ES" sz="2000" dirty="0" smtClean="0"/>
              <a:t>Para </a:t>
            </a:r>
            <a:r>
              <a:rPr lang="es-ES" sz="2000" dirty="0"/>
              <a:t>esto, usarás un único elemento &lt;</a:t>
            </a:r>
            <a:r>
              <a:rPr lang="es-ES" sz="2000" dirty="0" err="1"/>
              <a:t>section</a:t>
            </a:r>
            <a:r>
              <a:rPr lang="es-ES" sz="2000" dirty="0"/>
              <a:t>&gt;.</a:t>
            </a:r>
          </a:p>
        </p:txBody>
      </p:sp>
    </p:spTree>
    <p:extLst>
      <p:ext uri="{BB962C8B-B14F-4D97-AF65-F5344CB8AC3E}">
        <p14:creationId xmlns:p14="http://schemas.microsoft.com/office/powerpoint/2010/main" val="32060620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0931" b="81472"/>
          <a:stretch/>
        </p:blipFill>
        <p:spPr bwMode="auto">
          <a:xfrm>
            <a:off x="1" y="0"/>
            <a:ext cx="8880078" cy="1491630"/>
          </a:xfrm>
          <a:prstGeom prst="rect">
            <a:avLst/>
          </a:prstGeom>
          <a:noFill/>
          <a:ln w="571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843558"/>
            <a:ext cx="3714750" cy="4124325"/>
          </a:xfrm>
          <a:prstGeom prst="rect">
            <a:avLst/>
          </a:prstGeom>
          <a:noFill/>
          <a:ln w="38100">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4" name="3 Rectángulo"/>
          <p:cNvSpPr/>
          <p:nvPr/>
        </p:nvSpPr>
        <p:spPr>
          <a:xfrm>
            <a:off x="4355976" y="3723878"/>
            <a:ext cx="2808312" cy="576064"/>
          </a:xfrm>
          <a:prstGeom prst="rect">
            <a:avLst/>
          </a:pr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
          </a:p>
        </p:txBody>
      </p:sp>
    </p:spTree>
    <p:extLst>
      <p:ext uri="{BB962C8B-B14F-4D97-AF65-F5344CB8AC3E}">
        <p14:creationId xmlns:p14="http://schemas.microsoft.com/office/powerpoint/2010/main" val="32732799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chemeClr val="bg1">
                  <a:lumMod val="75000"/>
                </a:schemeClr>
              </a:gs>
              <a:gs pos="50000">
                <a:schemeClr val="tx2">
                  <a:lumMod val="60000"/>
                  <a:lumOff val="40000"/>
                </a:schemeClr>
              </a:gs>
              <a:gs pos="89000">
                <a:schemeClr val="accent3">
                  <a:lumMod val="57000"/>
                  <a:lumOff val="43000"/>
                  <a:alpha val="86000"/>
                </a:schemeClr>
              </a:gs>
            </a:gsLst>
            <a:lin ang="5400000" scaled="0"/>
          </a:gradFill>
        </p:spPr>
        <p:txBody>
          <a:bodyPr>
            <a:noAutofit/>
          </a:bodyPr>
          <a:lstStyle/>
          <a:p>
            <a:r>
              <a:rPr lang="es-ES" sz="2800" dirty="0"/>
              <a:t>Adición de elementos &lt;</a:t>
            </a:r>
            <a:r>
              <a:rPr lang="es-ES" sz="2800" dirty="0" err="1"/>
              <a:t>section</a:t>
            </a:r>
            <a:r>
              <a:rPr lang="es-ES" sz="2800" dirty="0"/>
              <a:t>&gt; a la plantilla de la página de </a:t>
            </a:r>
            <a:r>
              <a:rPr lang="es-ES" sz="2800" dirty="0" smtClean="0"/>
              <a:t>inicio …</a:t>
            </a:r>
            <a:endParaRPr lang="es-ES" sz="2800" dirty="0"/>
          </a:p>
        </p:txBody>
      </p:sp>
      <p:sp>
        <p:nvSpPr>
          <p:cNvPr id="3" name="2 Marcador de contenido"/>
          <p:cNvSpPr>
            <a:spLocks noGrp="1"/>
          </p:cNvSpPr>
          <p:nvPr>
            <p:ph idx="1"/>
          </p:nvPr>
        </p:nvSpPr>
        <p:spPr>
          <a:gradFill>
            <a:gsLst>
              <a:gs pos="0">
                <a:schemeClr val="bg1">
                  <a:lumMod val="75000"/>
                </a:schemeClr>
              </a:gs>
              <a:gs pos="50000">
                <a:schemeClr val="tx2">
                  <a:lumMod val="60000"/>
                  <a:lumOff val="40000"/>
                </a:schemeClr>
              </a:gs>
              <a:gs pos="89000">
                <a:schemeClr val="accent3">
                  <a:lumMod val="57000"/>
                  <a:lumOff val="43000"/>
                  <a:alpha val="86000"/>
                </a:schemeClr>
              </a:gs>
            </a:gsLst>
            <a:lin ang="5400000" scaled="0"/>
          </a:gradFill>
        </p:spPr>
        <p:txBody>
          <a:bodyPr>
            <a:normAutofit fontScale="92500" lnSpcReduction="20000"/>
          </a:bodyPr>
          <a:lstStyle/>
          <a:p>
            <a:r>
              <a:rPr lang="es-ES" dirty="0" smtClean="0"/>
              <a:t>El </a:t>
            </a:r>
            <a:r>
              <a:rPr lang="es-ES" dirty="0"/>
              <a:t>diseño de la página de inicio es un poco más complejo porque tiene tres secciones de contenido separadas:</a:t>
            </a:r>
          </a:p>
          <a:p>
            <a:pPr lvl="1"/>
            <a:r>
              <a:rPr lang="es-ES" dirty="0"/>
              <a:t>una para un banner principal, </a:t>
            </a:r>
            <a:endParaRPr lang="es-ES" dirty="0" smtClean="0"/>
          </a:p>
          <a:p>
            <a:pPr lvl="1"/>
            <a:r>
              <a:rPr lang="es-ES" dirty="0" smtClean="0"/>
              <a:t>una </a:t>
            </a:r>
            <a:r>
              <a:rPr lang="es-ES" dirty="0"/>
              <a:t>para información sobre la empresa </a:t>
            </a:r>
            <a:endParaRPr lang="es-ES" dirty="0" smtClean="0"/>
          </a:p>
          <a:p>
            <a:pPr lvl="1"/>
            <a:r>
              <a:rPr lang="es-ES" dirty="0" smtClean="0"/>
              <a:t>y </a:t>
            </a:r>
            <a:r>
              <a:rPr lang="es-ES" dirty="0"/>
              <a:t>otra para ofertas especiales. </a:t>
            </a:r>
            <a:endParaRPr lang="es-ES" dirty="0" smtClean="0"/>
          </a:p>
          <a:p>
            <a:r>
              <a:rPr lang="es-ES" dirty="0" smtClean="0"/>
              <a:t>Usará </a:t>
            </a:r>
            <a:r>
              <a:rPr lang="es-ES" dirty="0"/>
              <a:t>un elemento &lt;</a:t>
            </a:r>
            <a:r>
              <a:rPr lang="es-ES" dirty="0" err="1"/>
              <a:t>section</a:t>
            </a:r>
            <a:r>
              <a:rPr lang="es-ES" dirty="0"/>
              <a:t>&gt; para cada uno de estos.</a:t>
            </a:r>
          </a:p>
        </p:txBody>
      </p:sp>
    </p:spTree>
    <p:extLst>
      <p:ext uri="{BB962C8B-B14F-4D97-AF65-F5344CB8AC3E}">
        <p14:creationId xmlns:p14="http://schemas.microsoft.com/office/powerpoint/2010/main" val="13482023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8250" b="81299"/>
          <a:stretch/>
        </p:blipFill>
        <p:spPr bwMode="auto">
          <a:xfrm>
            <a:off x="1" y="0"/>
            <a:ext cx="3703320" cy="1563638"/>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5828" y="-11803"/>
            <a:ext cx="3894524" cy="5075503"/>
          </a:xfrm>
          <a:prstGeom prst="rect">
            <a:avLst/>
          </a:prstGeom>
          <a:noFill/>
          <a:ln w="38100">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
        <p:nvSpPr>
          <p:cNvPr id="4" name="3 Rectángulo"/>
          <p:cNvSpPr/>
          <p:nvPr/>
        </p:nvSpPr>
        <p:spPr>
          <a:xfrm>
            <a:off x="4355976" y="2715766"/>
            <a:ext cx="3024336" cy="576064"/>
          </a:xfrm>
          <a:prstGeom prst="rect">
            <a:avLst/>
          </a:pr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7 Rectángulo"/>
          <p:cNvSpPr/>
          <p:nvPr/>
        </p:nvSpPr>
        <p:spPr>
          <a:xfrm>
            <a:off x="4355976" y="3291830"/>
            <a:ext cx="3024336" cy="576064"/>
          </a:xfrm>
          <a:prstGeom prst="rect">
            <a:avLst/>
          </a:prstGeom>
          <a:no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8 Rectángulo"/>
          <p:cNvSpPr/>
          <p:nvPr/>
        </p:nvSpPr>
        <p:spPr>
          <a:xfrm>
            <a:off x="4355976" y="3867894"/>
            <a:ext cx="3024336" cy="576064"/>
          </a:xfrm>
          <a:prstGeom prst="rect">
            <a:avLst/>
          </a:prstGeom>
          <a:noFill/>
          <a:effectLst>
            <a:glow rad="1397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CuadroTexto"/>
          <p:cNvSpPr txBox="1"/>
          <p:nvPr/>
        </p:nvSpPr>
        <p:spPr>
          <a:xfrm>
            <a:off x="461452" y="2938804"/>
            <a:ext cx="3384376" cy="1477328"/>
          </a:xfrm>
          <a:prstGeom prst="rect">
            <a:avLst/>
          </a:prstGeom>
          <a:solidFill>
            <a:schemeClr val="accent3">
              <a:lumMod val="40000"/>
              <a:lumOff val="60000"/>
            </a:schemeClr>
          </a:solidFill>
          <a:ln w="28575">
            <a:solidFill>
              <a:srgbClr val="FFFF00"/>
            </a:solidFill>
          </a:ln>
        </p:spPr>
        <p:txBody>
          <a:bodyPr wrap="square" rtlCol="0">
            <a:spAutoFit/>
          </a:bodyPr>
          <a:lstStyle/>
          <a:p>
            <a:r>
              <a:rPr lang="es-ES" dirty="0"/>
              <a:t>Aquí le ha dado a cada uno de estos nuevos elementos una identificación para que puedan seleccionarse fácilmente para el estilo con CSS.</a:t>
            </a:r>
          </a:p>
        </p:txBody>
      </p:sp>
      <p:sp>
        <p:nvSpPr>
          <p:cNvPr id="6" name="5 Abrir llave"/>
          <p:cNvSpPr/>
          <p:nvPr/>
        </p:nvSpPr>
        <p:spPr>
          <a:xfrm>
            <a:off x="3845828" y="2715766"/>
            <a:ext cx="294124" cy="1728192"/>
          </a:xfrm>
          <a:prstGeom prst="leftBrace">
            <a:avLst/>
          </a:prstGeom>
          <a:ln w="38100">
            <a:solidFill>
              <a:srgbClr val="FF0000"/>
            </a:solidFill>
            <a:headEnd type="none" w="med" len="med"/>
            <a:tailEnd type="none" w="med" len="med"/>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6902678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chemeClr val="accent6">
                  <a:lumMod val="40000"/>
                  <a:lumOff val="60000"/>
                </a:schemeClr>
              </a:gs>
              <a:gs pos="50000">
                <a:schemeClr val="accent4">
                  <a:lumMod val="20000"/>
                  <a:lumOff val="80000"/>
                </a:schemeClr>
              </a:gs>
              <a:gs pos="89000">
                <a:srgbClr val="92D050"/>
              </a:gs>
            </a:gsLst>
            <a:lin ang="5400000" scaled="0"/>
          </a:gradFill>
        </p:spPr>
        <p:txBody>
          <a:bodyPr>
            <a:normAutofit/>
          </a:bodyPr>
          <a:lstStyle/>
          <a:p>
            <a:r>
              <a:rPr lang="es-ES" sz="2800" dirty="0"/>
              <a:t>Añadiendo un elemento &lt;</a:t>
            </a:r>
            <a:r>
              <a:rPr lang="es-ES" sz="2800" dirty="0" err="1"/>
              <a:t>footer</a:t>
            </a:r>
            <a:r>
              <a:rPr lang="es-ES" sz="2800" dirty="0"/>
              <a:t>&gt; a cada </a:t>
            </a:r>
            <a:r>
              <a:rPr lang="es-ES" sz="2800" dirty="0" smtClean="0"/>
              <a:t>plantilla …</a:t>
            </a:r>
            <a:endParaRPr lang="es-ES" sz="2800" dirty="0"/>
          </a:p>
        </p:txBody>
      </p:sp>
      <p:sp>
        <p:nvSpPr>
          <p:cNvPr id="3" name="2 Marcador de contenido"/>
          <p:cNvSpPr>
            <a:spLocks noGrp="1"/>
          </p:cNvSpPr>
          <p:nvPr>
            <p:ph idx="1"/>
          </p:nvPr>
        </p:nvSpPr>
        <p:spPr>
          <a:gradFill>
            <a:gsLst>
              <a:gs pos="0">
                <a:schemeClr val="accent6">
                  <a:lumMod val="40000"/>
                  <a:lumOff val="60000"/>
                </a:schemeClr>
              </a:gs>
              <a:gs pos="50000">
                <a:schemeClr val="accent4">
                  <a:lumMod val="20000"/>
                  <a:lumOff val="80000"/>
                </a:schemeClr>
              </a:gs>
              <a:gs pos="89000">
                <a:srgbClr val="92D050"/>
              </a:gs>
            </a:gsLst>
            <a:lin ang="5400000" scaled="0"/>
          </a:gradFill>
        </p:spPr>
        <p:txBody>
          <a:bodyPr>
            <a:noAutofit/>
          </a:bodyPr>
          <a:lstStyle/>
          <a:p>
            <a:r>
              <a:rPr lang="es-ES" sz="2400" dirty="0" smtClean="0"/>
              <a:t>Otro </a:t>
            </a:r>
            <a:r>
              <a:rPr lang="es-ES" sz="2400" dirty="0"/>
              <a:t>elemento nuevo en HTML5 es el elemento &lt;</a:t>
            </a:r>
            <a:r>
              <a:rPr lang="es-ES" sz="2400" dirty="0" err="1"/>
              <a:t>footer</a:t>
            </a:r>
            <a:r>
              <a:rPr lang="es-ES" sz="2400" dirty="0"/>
              <a:t>&gt;. </a:t>
            </a:r>
            <a:endParaRPr lang="es-ES" sz="2400" dirty="0" smtClean="0"/>
          </a:p>
          <a:p>
            <a:r>
              <a:rPr lang="es-ES" sz="2400" dirty="0" smtClean="0"/>
              <a:t>Este </a:t>
            </a:r>
            <a:r>
              <a:rPr lang="es-ES" sz="2400" dirty="0"/>
              <a:t>elemento generalmente contiene contenido como los avisos de derechos de autor y enlaces que se encuentran en la parte inferior de las páginas web. </a:t>
            </a:r>
            <a:endParaRPr lang="es-ES" sz="2400" dirty="0" smtClean="0"/>
          </a:p>
          <a:p>
            <a:r>
              <a:rPr lang="es-ES" sz="2400" dirty="0" smtClean="0"/>
              <a:t>Al </a:t>
            </a:r>
            <a:r>
              <a:rPr lang="es-ES" sz="2400" dirty="0"/>
              <a:t>igual que los elementos &lt;</a:t>
            </a:r>
            <a:r>
              <a:rPr lang="es-ES" sz="2400" dirty="0" err="1"/>
              <a:t>header</a:t>
            </a:r>
            <a:r>
              <a:rPr lang="es-ES" sz="2400" dirty="0"/>
              <a:t>&gt; y &lt;</a:t>
            </a:r>
            <a:r>
              <a:rPr lang="es-ES" sz="2400" dirty="0" err="1"/>
              <a:t>nav</a:t>
            </a:r>
            <a:r>
              <a:rPr lang="es-ES" sz="2400" dirty="0"/>
              <a:t>&gt;, puede tener más de un elemento &lt;</a:t>
            </a:r>
            <a:r>
              <a:rPr lang="es-ES" sz="2400" dirty="0" err="1"/>
              <a:t>footer</a:t>
            </a:r>
            <a:r>
              <a:rPr lang="es-ES" sz="2400" dirty="0"/>
              <a:t>&gt; en una página.</a:t>
            </a:r>
          </a:p>
        </p:txBody>
      </p:sp>
    </p:spTree>
    <p:extLst>
      <p:ext uri="{BB962C8B-B14F-4D97-AF65-F5344CB8AC3E}">
        <p14:creationId xmlns:p14="http://schemas.microsoft.com/office/powerpoint/2010/main" val="1030760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6486" b="80779"/>
          <a:stretch/>
        </p:blipFill>
        <p:spPr bwMode="auto">
          <a:xfrm>
            <a:off x="0" y="0"/>
            <a:ext cx="3453135" cy="141962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3135" y="-18266"/>
            <a:ext cx="3408236" cy="5108228"/>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
        <p:nvSpPr>
          <p:cNvPr id="4" name="3 Rectángulo"/>
          <p:cNvSpPr/>
          <p:nvPr/>
        </p:nvSpPr>
        <p:spPr>
          <a:xfrm>
            <a:off x="3779912" y="4155926"/>
            <a:ext cx="2592288" cy="504056"/>
          </a:xfrm>
          <a:prstGeom prst="rect">
            <a:avLst/>
          </a:pr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CuadroTexto"/>
          <p:cNvSpPr txBox="1"/>
          <p:nvPr/>
        </p:nvSpPr>
        <p:spPr>
          <a:xfrm>
            <a:off x="251520" y="2787774"/>
            <a:ext cx="2808312" cy="1477328"/>
          </a:xfrm>
          <a:prstGeom prst="rect">
            <a:avLst/>
          </a:prstGeom>
          <a:solidFill>
            <a:srgbClr val="92D050"/>
          </a:solidFill>
        </p:spPr>
        <p:txBody>
          <a:bodyPr wrap="square" rtlCol="0">
            <a:spAutoFit/>
          </a:bodyPr>
          <a:lstStyle/>
          <a:p>
            <a:r>
              <a:rPr lang="es-ES" dirty="0"/>
              <a:t>¡Éxito! </a:t>
            </a:r>
            <a:endParaRPr lang="es-ES" dirty="0" smtClean="0"/>
          </a:p>
          <a:p>
            <a:r>
              <a:rPr lang="es-ES" dirty="0" smtClean="0"/>
              <a:t>Ahora </a:t>
            </a:r>
            <a:r>
              <a:rPr lang="es-ES" dirty="0"/>
              <a:t>ha creado el diseño principal para las plantillas de página de inicio y de contenido.</a:t>
            </a:r>
          </a:p>
        </p:txBody>
      </p:sp>
    </p:spTree>
    <p:extLst>
      <p:ext uri="{BB962C8B-B14F-4D97-AF65-F5344CB8AC3E}">
        <p14:creationId xmlns:p14="http://schemas.microsoft.com/office/powerpoint/2010/main" val="3558603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dirty="0" smtClean="0">
                <a:hlinkClick r:id="rId2"/>
              </a:rPr>
              <a:t>https://butikkeier.no/browser-usage-statistics-2018-4457b5915154</a:t>
            </a:r>
            <a:endParaRPr lang="es-E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59" y="1233587"/>
            <a:ext cx="8971221" cy="3772445"/>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069698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a:bodyPr>
          <a:lstStyle/>
          <a:p>
            <a:r>
              <a:rPr lang="es-ES" dirty="0"/>
              <a:t>Usando el elemento &lt;</a:t>
            </a:r>
            <a:r>
              <a:rPr lang="es-ES" dirty="0" err="1"/>
              <a:t>article</a:t>
            </a:r>
            <a:r>
              <a:rPr lang="es-ES" dirty="0" smtClean="0"/>
              <a:t>&gt; …</a:t>
            </a:r>
            <a:endParaRPr lang="es-ES" dirty="0"/>
          </a:p>
        </p:txBody>
      </p:sp>
      <p:sp>
        <p:nvSpPr>
          <p:cNvPr id="3" name="2 Marcador de contenido"/>
          <p:cNvSpPr>
            <a:spLocks noGrp="1"/>
          </p:cNvSpPr>
          <p:nvPr>
            <p:ph idx="1"/>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fontScale="92500" lnSpcReduction="20000"/>
          </a:bodyPr>
          <a:lstStyle/>
          <a:p>
            <a:r>
              <a:rPr lang="es-ES" dirty="0" smtClean="0"/>
              <a:t>El </a:t>
            </a:r>
            <a:r>
              <a:rPr lang="es-ES" dirty="0"/>
              <a:t>nuevo elemento &lt;</a:t>
            </a:r>
            <a:r>
              <a:rPr lang="es-ES" dirty="0" err="1"/>
              <a:t>article</a:t>
            </a:r>
            <a:r>
              <a:rPr lang="es-ES" dirty="0"/>
              <a:t>&gt; se utiliza para representar una sección independiente de una página web. </a:t>
            </a:r>
            <a:endParaRPr lang="es-ES" dirty="0" smtClean="0"/>
          </a:p>
          <a:p>
            <a:r>
              <a:rPr lang="es-ES" dirty="0" smtClean="0"/>
              <a:t>Un </a:t>
            </a:r>
            <a:r>
              <a:rPr lang="es-ES" dirty="0"/>
              <a:t>buen ejemplo de esto es una entrada de blog. </a:t>
            </a:r>
            <a:endParaRPr lang="es-ES" dirty="0" smtClean="0"/>
          </a:p>
          <a:p>
            <a:r>
              <a:rPr lang="es-ES" dirty="0" smtClean="0"/>
              <a:t>Puede </a:t>
            </a:r>
            <a:r>
              <a:rPr lang="es-ES" dirty="0"/>
              <a:t>usar el elemento &lt;</a:t>
            </a:r>
            <a:r>
              <a:rPr lang="es-ES" dirty="0" err="1"/>
              <a:t>article</a:t>
            </a:r>
            <a:r>
              <a:rPr lang="es-ES" dirty="0"/>
              <a:t>&gt; para ajustar cada una de las publicaciones separadas que se muestran en la página de inicio de un blog, por ejemplo. </a:t>
            </a:r>
            <a:endParaRPr lang="es-ES" dirty="0" smtClean="0"/>
          </a:p>
        </p:txBody>
      </p:sp>
    </p:spTree>
    <p:extLst>
      <p:ext uri="{BB962C8B-B14F-4D97-AF65-F5344CB8AC3E}">
        <p14:creationId xmlns:p14="http://schemas.microsoft.com/office/powerpoint/2010/main" val="4230632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a:bodyPr>
          <a:lstStyle/>
          <a:p>
            <a:r>
              <a:rPr lang="es-ES" dirty="0"/>
              <a:t>Usando el elemento &lt;</a:t>
            </a:r>
            <a:r>
              <a:rPr lang="es-ES" dirty="0" err="1"/>
              <a:t>article</a:t>
            </a:r>
            <a:r>
              <a:rPr lang="es-ES" dirty="0" smtClean="0"/>
              <a:t>&gt; …</a:t>
            </a:r>
            <a:endParaRPr lang="es-ES" dirty="0"/>
          </a:p>
        </p:txBody>
      </p:sp>
      <p:sp>
        <p:nvSpPr>
          <p:cNvPr id="3" name="2 Marcador de contenido"/>
          <p:cNvSpPr>
            <a:spLocks noGrp="1"/>
          </p:cNvSpPr>
          <p:nvPr>
            <p:ph idx="1"/>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lnSpcReduction="10000"/>
          </a:bodyPr>
          <a:lstStyle/>
          <a:p>
            <a:r>
              <a:rPr lang="es-ES" dirty="0" smtClean="0"/>
              <a:t>La </a:t>
            </a:r>
            <a:r>
              <a:rPr lang="es-ES" dirty="0"/>
              <a:t>idea detrás del elemento &lt;</a:t>
            </a:r>
            <a:r>
              <a:rPr lang="es-ES" dirty="0" err="1"/>
              <a:t>article</a:t>
            </a:r>
            <a:r>
              <a:rPr lang="es-ES" dirty="0"/>
              <a:t>&gt; es que si eliminó todo el contenido de la página, el contenido dentro del elemento del artículo debería tener sentido solo.</a:t>
            </a:r>
          </a:p>
          <a:p>
            <a:r>
              <a:rPr lang="es-ES" dirty="0"/>
              <a:t>El elemento &lt;</a:t>
            </a:r>
            <a:r>
              <a:rPr lang="es-ES" dirty="0" err="1"/>
              <a:t>article</a:t>
            </a:r>
            <a:r>
              <a:rPr lang="es-ES" dirty="0"/>
              <a:t>&gt; también puede tener un elemento &lt;</a:t>
            </a:r>
            <a:r>
              <a:rPr lang="es-ES" dirty="0" err="1"/>
              <a:t>header</a:t>
            </a:r>
            <a:r>
              <a:rPr lang="es-ES" dirty="0"/>
              <a:t>&gt; y un elemento &lt;</a:t>
            </a:r>
            <a:r>
              <a:rPr lang="es-ES" dirty="0" err="1"/>
              <a:t>footer</a:t>
            </a:r>
            <a:r>
              <a:rPr lang="es-ES" dirty="0"/>
              <a:t>&gt; anidados dentro de él. </a:t>
            </a:r>
            <a:endParaRPr lang="es-ES" dirty="0" smtClean="0"/>
          </a:p>
        </p:txBody>
      </p:sp>
    </p:spTree>
    <p:extLst>
      <p:ext uri="{BB962C8B-B14F-4D97-AF65-F5344CB8AC3E}">
        <p14:creationId xmlns:p14="http://schemas.microsoft.com/office/powerpoint/2010/main" val="42855487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a:bodyPr>
          <a:lstStyle/>
          <a:p>
            <a:r>
              <a:rPr lang="es-ES" dirty="0"/>
              <a:t>Usando el elemento &lt;</a:t>
            </a:r>
            <a:r>
              <a:rPr lang="es-ES" dirty="0" err="1"/>
              <a:t>article</a:t>
            </a:r>
            <a:r>
              <a:rPr lang="es-ES" dirty="0" smtClean="0"/>
              <a:t>&gt; …</a:t>
            </a:r>
            <a:endParaRPr lang="es-ES" dirty="0"/>
          </a:p>
        </p:txBody>
      </p:sp>
      <p:sp>
        <p:nvSpPr>
          <p:cNvPr id="3" name="2 Marcador de contenido"/>
          <p:cNvSpPr>
            <a:spLocks noGrp="1"/>
          </p:cNvSpPr>
          <p:nvPr>
            <p:ph sz="half" idx="1"/>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fontScale="62500" lnSpcReduction="20000"/>
          </a:bodyPr>
          <a:lstStyle/>
          <a:p>
            <a:r>
              <a:rPr lang="es-ES" dirty="0" smtClean="0"/>
              <a:t>En </a:t>
            </a:r>
            <a:r>
              <a:rPr lang="es-ES" dirty="0"/>
              <a:t>el siguiente ejemplo, el título del artículo se coloca dentro del elemento &lt;</a:t>
            </a:r>
            <a:r>
              <a:rPr lang="es-ES" dirty="0" err="1"/>
              <a:t>header</a:t>
            </a:r>
            <a:r>
              <a:rPr lang="es-ES" dirty="0"/>
              <a:t>&gt; y el nombre del autor se coloca dentro del elemento &lt;</a:t>
            </a:r>
            <a:r>
              <a:rPr lang="es-ES" dirty="0" err="1"/>
              <a:t>footer</a:t>
            </a:r>
            <a:r>
              <a:rPr lang="es-ES" dirty="0"/>
              <a:t>&gt;.</a:t>
            </a:r>
          </a:p>
        </p:txBody>
      </p:sp>
      <p:sp>
        <p:nvSpPr>
          <p:cNvPr id="4" name="3 Marcador de contenido"/>
          <p:cNvSpPr>
            <a:spLocks noGrp="1"/>
          </p:cNvSpPr>
          <p:nvPr>
            <p:ph sz="half" idx="2"/>
          </p:nvPr>
        </p:nvSpPr>
        <p:spPr>
          <a:solidFill>
            <a:srgbClr val="92D050"/>
          </a:solidFill>
        </p:spPr>
        <p:txBody>
          <a:bodyPr>
            <a:normAutofit fontScale="62500" lnSpcReduction="20000"/>
          </a:bodyPr>
          <a:lstStyle/>
          <a:p>
            <a:pPr marL="0" indent="0">
              <a:buNone/>
            </a:pPr>
            <a:r>
              <a:rPr lang="es-ES" b="1" i="1" dirty="0">
                <a:solidFill>
                  <a:srgbClr val="FFFF00"/>
                </a:solidFill>
              </a:rPr>
              <a:t>&lt;</a:t>
            </a:r>
            <a:r>
              <a:rPr lang="es-ES" b="1" i="1" dirty="0" err="1">
                <a:solidFill>
                  <a:srgbClr val="FFFF00"/>
                </a:solidFill>
              </a:rPr>
              <a:t>article</a:t>
            </a:r>
            <a:r>
              <a:rPr lang="es-ES" b="1" i="1" dirty="0">
                <a:solidFill>
                  <a:srgbClr val="FFFF00"/>
                </a:solidFill>
              </a:rPr>
              <a:t>&gt;</a:t>
            </a:r>
          </a:p>
          <a:p>
            <a:pPr marL="0" indent="0">
              <a:buNone/>
            </a:pPr>
            <a:r>
              <a:rPr lang="es-ES" dirty="0"/>
              <a:t>&lt;</a:t>
            </a:r>
            <a:r>
              <a:rPr lang="es-ES" dirty="0" err="1"/>
              <a:t>header</a:t>
            </a:r>
            <a:r>
              <a:rPr lang="es-ES" dirty="0"/>
              <a:t>&gt;</a:t>
            </a:r>
          </a:p>
          <a:p>
            <a:pPr marL="0" indent="0">
              <a:buNone/>
            </a:pPr>
            <a:r>
              <a:rPr lang="es-ES" dirty="0" err="1"/>
              <a:t>An</a:t>
            </a:r>
            <a:r>
              <a:rPr lang="es-ES" dirty="0"/>
              <a:t> </a:t>
            </a:r>
            <a:r>
              <a:rPr lang="es-ES" dirty="0" err="1"/>
              <a:t>Example</a:t>
            </a:r>
            <a:r>
              <a:rPr lang="es-ES" dirty="0"/>
              <a:t> </a:t>
            </a:r>
            <a:r>
              <a:rPr lang="es-ES" dirty="0" err="1"/>
              <a:t>Article</a:t>
            </a:r>
            <a:endParaRPr lang="es-ES" dirty="0"/>
          </a:p>
          <a:p>
            <a:pPr marL="0" indent="0">
              <a:buNone/>
            </a:pPr>
            <a:r>
              <a:rPr lang="es-ES" dirty="0"/>
              <a:t>&lt;/</a:t>
            </a:r>
            <a:r>
              <a:rPr lang="es-ES" dirty="0" err="1"/>
              <a:t>header</a:t>
            </a:r>
            <a:r>
              <a:rPr lang="es-ES" dirty="0"/>
              <a:t>&gt;</a:t>
            </a:r>
          </a:p>
          <a:p>
            <a:pPr marL="0" indent="0">
              <a:buNone/>
            </a:pPr>
            <a:r>
              <a:rPr lang="es-ES" dirty="0"/>
              <a:t>&lt;div&gt;</a:t>
            </a:r>
          </a:p>
          <a:p>
            <a:pPr marL="0" indent="0">
              <a:buNone/>
            </a:pPr>
            <a:r>
              <a:rPr lang="en-US" dirty="0"/>
              <a:t>Some text content that makes up the body of the article.</a:t>
            </a:r>
          </a:p>
          <a:p>
            <a:pPr marL="0" indent="0">
              <a:buNone/>
            </a:pPr>
            <a:r>
              <a:rPr lang="es-ES" dirty="0"/>
              <a:t>&lt;/div&gt;</a:t>
            </a:r>
          </a:p>
          <a:p>
            <a:pPr marL="0" indent="0">
              <a:buNone/>
            </a:pPr>
            <a:r>
              <a:rPr lang="es-ES" dirty="0"/>
              <a:t>&lt;</a:t>
            </a:r>
            <a:r>
              <a:rPr lang="es-ES" dirty="0" err="1"/>
              <a:t>footer</a:t>
            </a:r>
            <a:r>
              <a:rPr lang="es-ES" dirty="0"/>
              <a:t>&gt;</a:t>
            </a:r>
          </a:p>
          <a:p>
            <a:pPr marL="0" indent="0">
              <a:buNone/>
            </a:pPr>
            <a:r>
              <a:rPr lang="es-ES" dirty="0" err="1"/>
              <a:t>By</a:t>
            </a:r>
            <a:r>
              <a:rPr lang="es-ES" dirty="0"/>
              <a:t> Joe </a:t>
            </a:r>
            <a:r>
              <a:rPr lang="es-ES" dirty="0" err="1"/>
              <a:t>Balochio</a:t>
            </a:r>
            <a:r>
              <a:rPr lang="es-ES" dirty="0"/>
              <a:t>.</a:t>
            </a:r>
          </a:p>
          <a:p>
            <a:pPr marL="0" indent="0">
              <a:buNone/>
            </a:pPr>
            <a:r>
              <a:rPr lang="es-ES" dirty="0"/>
              <a:t>&lt;/</a:t>
            </a:r>
            <a:r>
              <a:rPr lang="es-ES" dirty="0" err="1"/>
              <a:t>footer</a:t>
            </a:r>
            <a:r>
              <a:rPr lang="es-ES" dirty="0"/>
              <a:t>&gt;</a:t>
            </a:r>
          </a:p>
          <a:p>
            <a:pPr marL="0" indent="0">
              <a:buNone/>
            </a:pPr>
            <a:r>
              <a:rPr lang="es-ES" b="1" i="1" dirty="0">
                <a:solidFill>
                  <a:srgbClr val="FFFF00"/>
                </a:solidFill>
              </a:rPr>
              <a:t>&lt;/</a:t>
            </a:r>
            <a:r>
              <a:rPr lang="es-ES" b="1" i="1" dirty="0" err="1">
                <a:solidFill>
                  <a:srgbClr val="FFFF00"/>
                </a:solidFill>
              </a:rPr>
              <a:t>article</a:t>
            </a:r>
            <a:r>
              <a:rPr lang="es-ES" b="1" i="1" dirty="0">
                <a:solidFill>
                  <a:srgbClr val="FFFF00"/>
                </a:solidFill>
              </a:rPr>
              <a:t>&gt;</a:t>
            </a:r>
          </a:p>
        </p:txBody>
      </p:sp>
    </p:spTree>
    <p:extLst>
      <p:ext uri="{BB962C8B-B14F-4D97-AF65-F5344CB8AC3E}">
        <p14:creationId xmlns:p14="http://schemas.microsoft.com/office/powerpoint/2010/main" val="2642398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a:bodyPr>
          <a:lstStyle/>
          <a:p>
            <a:r>
              <a:rPr lang="es-ES" dirty="0"/>
              <a:t>Usando el elemento &lt;</a:t>
            </a:r>
            <a:r>
              <a:rPr lang="es-ES" dirty="0" err="1"/>
              <a:t>article</a:t>
            </a:r>
            <a:r>
              <a:rPr lang="es-ES" dirty="0" smtClean="0"/>
              <a:t>&gt;</a:t>
            </a:r>
            <a:endParaRPr lang="es-ES" dirty="0"/>
          </a:p>
        </p:txBody>
      </p:sp>
      <p:sp>
        <p:nvSpPr>
          <p:cNvPr id="6" name="5 Marcador de contenido"/>
          <p:cNvSpPr>
            <a:spLocks noGrp="1"/>
          </p:cNvSpPr>
          <p:nvPr>
            <p:ph idx="1"/>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fontScale="92500" lnSpcReduction="20000"/>
          </a:bodyPr>
          <a:lstStyle/>
          <a:p>
            <a:r>
              <a:rPr lang="es-ES" dirty="0"/>
              <a:t>Los elementos &lt;</a:t>
            </a:r>
            <a:r>
              <a:rPr lang="es-ES" dirty="0" err="1"/>
              <a:t>section</a:t>
            </a:r>
            <a:r>
              <a:rPr lang="es-ES" dirty="0"/>
              <a:t>&gt; y &lt;</a:t>
            </a:r>
            <a:r>
              <a:rPr lang="es-ES" dirty="0" err="1"/>
              <a:t>article</a:t>
            </a:r>
            <a:r>
              <a:rPr lang="es-ES" dirty="0"/>
              <a:t>&gt; son bastante similares, y es fácil confundirse sobre cuándo usar uno sobre el otro. </a:t>
            </a:r>
            <a:endParaRPr lang="es-ES" dirty="0" smtClean="0"/>
          </a:p>
          <a:p>
            <a:r>
              <a:rPr lang="es-ES" b="1" i="1" dirty="0" smtClean="0">
                <a:solidFill>
                  <a:srgbClr val="00B0F0"/>
                </a:solidFill>
              </a:rPr>
              <a:t>Una </a:t>
            </a:r>
            <a:r>
              <a:rPr lang="es-ES" b="1" i="1" dirty="0">
                <a:solidFill>
                  <a:srgbClr val="00B0F0"/>
                </a:solidFill>
              </a:rPr>
              <a:t>regla simple es que debe usar el elemento &lt;</a:t>
            </a:r>
            <a:r>
              <a:rPr lang="es-ES" b="1" i="1" dirty="0" err="1">
                <a:solidFill>
                  <a:srgbClr val="00B0F0"/>
                </a:solidFill>
              </a:rPr>
              <a:t>article</a:t>
            </a:r>
            <a:r>
              <a:rPr lang="es-ES" b="1" i="1" dirty="0">
                <a:solidFill>
                  <a:srgbClr val="00B0F0"/>
                </a:solidFill>
              </a:rPr>
              <a:t>&gt; si tiene sentido que el contenido se distribuya en algo parecido a una fuente RSS. </a:t>
            </a:r>
            <a:endParaRPr lang="es-ES" b="1" i="1" dirty="0" smtClean="0">
              <a:solidFill>
                <a:srgbClr val="00B0F0"/>
              </a:solidFill>
            </a:endParaRPr>
          </a:p>
          <a:p>
            <a:r>
              <a:rPr lang="es-ES" dirty="0" smtClean="0"/>
              <a:t>Si </a:t>
            </a:r>
            <a:r>
              <a:rPr lang="es-ES" dirty="0"/>
              <a:t>su contenido no cumple con esta regla, use un elemento &lt;</a:t>
            </a:r>
            <a:r>
              <a:rPr lang="es-ES" dirty="0" err="1"/>
              <a:t>section</a:t>
            </a:r>
            <a:r>
              <a:rPr lang="es-ES" dirty="0"/>
              <a:t>&gt; en su lugar</a:t>
            </a:r>
            <a:r>
              <a:rPr lang="es-ES" dirty="0" smtClean="0"/>
              <a:t>.</a:t>
            </a:r>
          </a:p>
          <a:p>
            <a:endParaRPr lang="es-ES" dirty="0"/>
          </a:p>
        </p:txBody>
      </p:sp>
    </p:spTree>
    <p:extLst>
      <p:ext uri="{BB962C8B-B14F-4D97-AF65-F5344CB8AC3E}">
        <p14:creationId xmlns:p14="http://schemas.microsoft.com/office/powerpoint/2010/main" val="19829410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a:bodyPr>
          <a:lstStyle/>
          <a:p>
            <a:r>
              <a:rPr lang="es-ES" dirty="0" smtClean="0"/>
              <a:t>RSS </a:t>
            </a:r>
            <a:r>
              <a:rPr lang="es-ES" dirty="0" err="1" smtClean="0"/>
              <a:t>feed</a:t>
            </a:r>
            <a:endParaRPr lang="es-ES" dirty="0"/>
          </a:p>
        </p:txBody>
      </p:sp>
      <p:sp>
        <p:nvSpPr>
          <p:cNvPr id="6" name="5 Marcador de contenido"/>
          <p:cNvSpPr>
            <a:spLocks noGrp="1"/>
          </p:cNvSpPr>
          <p:nvPr>
            <p:ph idx="1"/>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fontScale="77500" lnSpcReduction="20000"/>
          </a:bodyPr>
          <a:lstStyle/>
          <a:p>
            <a:r>
              <a:rPr lang="es-ES" dirty="0" smtClean="0">
                <a:hlinkClick r:id="rId2"/>
              </a:rPr>
              <a:t>https</a:t>
            </a:r>
            <a:r>
              <a:rPr lang="es-ES" dirty="0">
                <a:hlinkClick r:id="rId2"/>
              </a:rPr>
              <a:t>://</a:t>
            </a:r>
            <a:r>
              <a:rPr lang="es-ES" dirty="0" smtClean="0">
                <a:hlinkClick r:id="rId2"/>
              </a:rPr>
              <a:t>www.microsiervos.com/archivo/general/que-es-un-feed-rss.html</a:t>
            </a:r>
            <a:endParaRPr lang="es-ES" dirty="0" smtClean="0"/>
          </a:p>
          <a:p>
            <a:r>
              <a:rPr lang="es-ES" dirty="0">
                <a:solidFill>
                  <a:srgbClr val="00B050"/>
                </a:solidFill>
                <a:effectLst>
                  <a:glow rad="101600">
                    <a:srgbClr val="FFFF00">
                      <a:alpha val="60000"/>
                    </a:srgbClr>
                  </a:glow>
                </a:effectLst>
              </a:rPr>
              <a:t>Una fuente RSS es un formato estandarizado que se utiliza para distribuir contenido actualizado con frecuencia, como publicaciones de blogs o titulares de noticias</a:t>
            </a:r>
            <a:r>
              <a:rPr lang="es-ES" dirty="0"/>
              <a:t>. </a:t>
            </a:r>
            <a:endParaRPr lang="es-ES" dirty="0" smtClean="0"/>
          </a:p>
          <a:p>
            <a:r>
              <a:rPr lang="es-ES" dirty="0" smtClean="0"/>
              <a:t>Los </a:t>
            </a:r>
            <a:r>
              <a:rPr lang="es-ES" dirty="0"/>
              <a:t>programas informáticos como Google Reader o la popular aplicación </a:t>
            </a:r>
            <a:r>
              <a:rPr lang="es-ES" dirty="0" err="1"/>
              <a:t>Reeder</a:t>
            </a:r>
            <a:r>
              <a:rPr lang="es-ES" dirty="0"/>
              <a:t> pueden leer estas fuentes, lo que permite a los usuarios de estos programas mantenerse actualizados con el contenido más reciente.</a:t>
            </a:r>
            <a:endParaRPr lang="es-ES" dirty="0" smtClean="0"/>
          </a:p>
          <a:p>
            <a:endParaRPr lang="es-ES" dirty="0"/>
          </a:p>
        </p:txBody>
      </p:sp>
    </p:spTree>
    <p:extLst>
      <p:ext uri="{BB962C8B-B14F-4D97-AF65-F5344CB8AC3E}">
        <p14:creationId xmlns:p14="http://schemas.microsoft.com/office/powerpoint/2010/main" val="27298712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a:bodyPr>
          <a:lstStyle/>
          <a:p>
            <a:r>
              <a:rPr lang="es-ES" dirty="0" smtClean="0"/>
              <a:t>RSS </a:t>
            </a:r>
            <a:r>
              <a:rPr lang="es-ES" dirty="0" err="1" smtClean="0"/>
              <a:t>feed</a:t>
            </a:r>
            <a:endParaRPr lang="es-ES" dirty="0"/>
          </a:p>
        </p:txBody>
      </p:sp>
      <p:sp>
        <p:nvSpPr>
          <p:cNvPr id="6" name="5 Marcador de contenido"/>
          <p:cNvSpPr>
            <a:spLocks noGrp="1"/>
          </p:cNvSpPr>
          <p:nvPr>
            <p:ph idx="1"/>
          </p:nvPr>
        </p:nvSpPr>
        <p:spPr>
          <a:gradFill>
            <a:gsLst>
              <a:gs pos="0">
                <a:schemeClr val="tx2">
                  <a:lumMod val="20000"/>
                  <a:lumOff val="80000"/>
                </a:schemeClr>
              </a:gs>
              <a:gs pos="50000">
                <a:schemeClr val="accent4">
                  <a:lumMod val="20000"/>
                  <a:lumOff val="80000"/>
                </a:schemeClr>
              </a:gs>
              <a:gs pos="89000">
                <a:srgbClr val="E1CCF0"/>
              </a:gs>
            </a:gsLst>
            <a:lin ang="5400000" scaled="0"/>
          </a:gradFill>
        </p:spPr>
        <p:txBody>
          <a:bodyPr>
            <a:normAutofit fontScale="77500" lnSpcReduction="20000"/>
          </a:bodyPr>
          <a:lstStyle/>
          <a:p>
            <a:r>
              <a:rPr lang="es-ES" dirty="0"/>
              <a:t>Hasta ahora, en este </a:t>
            </a:r>
            <a:r>
              <a:rPr lang="es-ES" dirty="0" smtClean="0"/>
              <a:t>tema, </a:t>
            </a:r>
            <a:r>
              <a:rPr lang="es-ES" dirty="0"/>
              <a:t>ha estado trabajando en la creación de las partes de sus plantillas de página que los usuarios realmente verán. </a:t>
            </a:r>
            <a:endParaRPr lang="es-ES" dirty="0" smtClean="0"/>
          </a:p>
          <a:p>
            <a:r>
              <a:rPr lang="es-ES" dirty="0" smtClean="0"/>
              <a:t>Hasta </a:t>
            </a:r>
            <a:r>
              <a:rPr lang="es-ES" dirty="0"/>
              <a:t>ahora, en este </a:t>
            </a:r>
            <a:r>
              <a:rPr lang="es-ES" dirty="0" smtClean="0"/>
              <a:t>tema, </a:t>
            </a:r>
            <a:r>
              <a:rPr lang="es-ES" dirty="0"/>
              <a:t>ha estado trabajando en la creación de las partes de sus plantillas de página que los usuarios realmente verán. </a:t>
            </a:r>
            <a:endParaRPr lang="es-ES" dirty="0" smtClean="0"/>
          </a:p>
          <a:p>
            <a:r>
              <a:rPr lang="es-ES" dirty="0" smtClean="0"/>
              <a:t>En </a:t>
            </a:r>
            <a:r>
              <a:rPr lang="es-ES" dirty="0"/>
              <a:t>la siguiente sección, aprenderá cómo incrustar información en sus plantillas que es solo para uso de los navegadores web y otros programas de computadora, las cosas que están debajo de las cubiertas.</a:t>
            </a:r>
            <a:endParaRPr lang="es-ES" dirty="0" smtClean="0"/>
          </a:p>
        </p:txBody>
      </p:sp>
    </p:spTree>
    <p:extLst>
      <p:ext uri="{BB962C8B-B14F-4D97-AF65-F5344CB8AC3E}">
        <p14:creationId xmlns:p14="http://schemas.microsoft.com/office/powerpoint/2010/main" val="16822025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rgbClr val="F8F9BF"/>
              </a:gs>
              <a:gs pos="50000">
                <a:srgbClr val="D5F7F6"/>
              </a:gs>
              <a:gs pos="89000">
                <a:srgbClr val="EAD9D2"/>
              </a:gs>
            </a:gsLst>
            <a:lin ang="5400000" scaled="0"/>
          </a:gradFill>
        </p:spPr>
        <p:txBody>
          <a:bodyPr>
            <a:normAutofit fontScale="90000"/>
          </a:bodyPr>
          <a:lstStyle/>
          <a:p>
            <a:r>
              <a:rPr lang="es-ES" dirty="0"/>
              <a:t>Trabajando con elementos &lt;meta</a:t>
            </a:r>
            <a:r>
              <a:rPr lang="es-ES" dirty="0" smtClean="0"/>
              <a:t>&gt; …</a:t>
            </a:r>
            <a:endParaRPr lang="es-ES" dirty="0"/>
          </a:p>
        </p:txBody>
      </p:sp>
      <p:sp>
        <p:nvSpPr>
          <p:cNvPr id="3" name="2 Marcador de contenido"/>
          <p:cNvSpPr>
            <a:spLocks noGrp="1"/>
          </p:cNvSpPr>
          <p:nvPr>
            <p:ph idx="1"/>
          </p:nvPr>
        </p:nvSpPr>
        <p:spPr>
          <a:gradFill>
            <a:gsLst>
              <a:gs pos="0">
                <a:srgbClr val="F8F9BF"/>
              </a:gs>
              <a:gs pos="50000">
                <a:srgbClr val="D5F7F6"/>
              </a:gs>
              <a:gs pos="89000">
                <a:srgbClr val="EAD9D2"/>
              </a:gs>
            </a:gsLst>
            <a:lin ang="5400000" scaled="0"/>
          </a:gradFill>
        </p:spPr>
        <p:txBody>
          <a:bodyPr>
            <a:normAutofit lnSpcReduction="10000"/>
          </a:bodyPr>
          <a:lstStyle/>
          <a:p>
            <a:r>
              <a:rPr lang="es-ES" b="1" i="1" dirty="0" smtClean="0">
                <a:solidFill>
                  <a:srgbClr val="FF0000"/>
                </a:solidFill>
                <a:effectLst>
                  <a:glow rad="101600">
                    <a:schemeClr val="bg1">
                      <a:alpha val="60000"/>
                    </a:schemeClr>
                  </a:glow>
                </a:effectLst>
              </a:rPr>
              <a:t>El </a:t>
            </a:r>
            <a:r>
              <a:rPr lang="es-ES" b="1" i="1" dirty="0">
                <a:solidFill>
                  <a:srgbClr val="FF0000"/>
                </a:solidFill>
                <a:effectLst>
                  <a:glow rad="101600">
                    <a:schemeClr val="bg1">
                      <a:alpha val="60000"/>
                    </a:schemeClr>
                  </a:glow>
                </a:effectLst>
              </a:rPr>
              <a:t>elemento &lt;meta&gt; se utiliza para definir metadatos, como una descripción de la página, palabras clave o el autor de la página. </a:t>
            </a:r>
            <a:endParaRPr lang="es-ES" b="1" i="1" dirty="0" smtClean="0">
              <a:solidFill>
                <a:srgbClr val="FF0000"/>
              </a:solidFill>
              <a:effectLst>
                <a:glow rad="101600">
                  <a:schemeClr val="bg1">
                    <a:alpha val="60000"/>
                  </a:schemeClr>
                </a:glow>
              </a:effectLst>
            </a:endParaRPr>
          </a:p>
          <a:p>
            <a:r>
              <a:rPr lang="es-ES" dirty="0" smtClean="0"/>
              <a:t>Aquí </a:t>
            </a:r>
            <a:r>
              <a:rPr lang="es-ES" dirty="0"/>
              <a:t>hay un ejemplo:</a:t>
            </a:r>
          </a:p>
          <a:p>
            <a:r>
              <a:rPr lang="es-ES" dirty="0"/>
              <a:t>&lt;meta </a:t>
            </a:r>
            <a:r>
              <a:rPr lang="es-ES" dirty="0" err="1"/>
              <a:t>name</a:t>
            </a:r>
            <a:r>
              <a:rPr lang="es-ES" dirty="0"/>
              <a:t> = "</a:t>
            </a:r>
            <a:r>
              <a:rPr lang="es-ES" dirty="0" err="1"/>
              <a:t>description</a:t>
            </a:r>
            <a:r>
              <a:rPr lang="es-ES" dirty="0"/>
              <a:t>" </a:t>
            </a:r>
            <a:r>
              <a:rPr lang="es-ES" dirty="0" err="1"/>
              <a:t>content</a:t>
            </a:r>
            <a:r>
              <a:rPr lang="es-ES" dirty="0"/>
              <a:t> = "Esta es una descripción de la página</a:t>
            </a:r>
            <a:r>
              <a:rPr lang="es-ES" dirty="0" smtClean="0"/>
              <a:t>"&gt;</a:t>
            </a:r>
            <a:endParaRPr lang="es-ES" dirty="0"/>
          </a:p>
        </p:txBody>
      </p:sp>
    </p:spTree>
    <p:extLst>
      <p:ext uri="{BB962C8B-B14F-4D97-AF65-F5344CB8AC3E}">
        <p14:creationId xmlns:p14="http://schemas.microsoft.com/office/powerpoint/2010/main" val="21802642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rgbClr val="F8F9BF"/>
              </a:gs>
              <a:gs pos="50000">
                <a:srgbClr val="D5F7F6"/>
              </a:gs>
              <a:gs pos="89000">
                <a:srgbClr val="EAD9D2"/>
              </a:gs>
            </a:gsLst>
            <a:lin ang="5400000" scaled="0"/>
          </a:gradFill>
        </p:spPr>
        <p:txBody>
          <a:bodyPr>
            <a:normAutofit fontScale="90000"/>
          </a:bodyPr>
          <a:lstStyle/>
          <a:p>
            <a:r>
              <a:rPr lang="es-ES" dirty="0"/>
              <a:t>Trabajando con elementos &lt;meta</a:t>
            </a:r>
            <a:r>
              <a:rPr lang="es-ES" dirty="0" smtClean="0"/>
              <a:t>&gt; …</a:t>
            </a:r>
            <a:endParaRPr lang="es-ES" dirty="0"/>
          </a:p>
        </p:txBody>
      </p:sp>
      <p:sp>
        <p:nvSpPr>
          <p:cNvPr id="3" name="2 Marcador de contenido"/>
          <p:cNvSpPr>
            <a:spLocks noGrp="1"/>
          </p:cNvSpPr>
          <p:nvPr>
            <p:ph idx="1"/>
          </p:nvPr>
        </p:nvSpPr>
        <p:spPr>
          <a:gradFill>
            <a:gsLst>
              <a:gs pos="0">
                <a:srgbClr val="F8F9BF"/>
              </a:gs>
              <a:gs pos="50000">
                <a:srgbClr val="D5F7F6"/>
              </a:gs>
              <a:gs pos="89000">
                <a:srgbClr val="EAD9D2"/>
              </a:gs>
            </a:gsLst>
            <a:lin ang="5400000" scaled="0"/>
          </a:gradFill>
        </p:spPr>
        <p:txBody>
          <a:bodyPr>
            <a:normAutofit fontScale="77500" lnSpcReduction="20000"/>
          </a:bodyPr>
          <a:lstStyle/>
          <a:p>
            <a:r>
              <a:rPr lang="es-ES" dirty="0" smtClean="0"/>
              <a:t>Para </a:t>
            </a:r>
            <a:r>
              <a:rPr lang="es-ES" dirty="0"/>
              <a:t>definir esta información, utilice los dos atributos que se muestran en el ejemplo anterior: </a:t>
            </a:r>
            <a:endParaRPr lang="es-ES" dirty="0" smtClean="0"/>
          </a:p>
          <a:p>
            <a:pPr lvl="1"/>
            <a:r>
              <a:rPr lang="es-ES" dirty="0" smtClean="0"/>
              <a:t>el </a:t>
            </a:r>
            <a:r>
              <a:rPr lang="es-ES" dirty="0"/>
              <a:t>atributo de nombre </a:t>
            </a:r>
            <a:endParaRPr lang="es-ES" dirty="0" smtClean="0"/>
          </a:p>
          <a:p>
            <a:pPr lvl="1"/>
            <a:r>
              <a:rPr lang="es-ES" dirty="0" smtClean="0"/>
              <a:t>y </a:t>
            </a:r>
            <a:r>
              <a:rPr lang="es-ES" dirty="0"/>
              <a:t>el atributo de contenido. </a:t>
            </a:r>
            <a:endParaRPr lang="es-ES" dirty="0" smtClean="0"/>
          </a:p>
          <a:p>
            <a:r>
              <a:rPr lang="es-ES" dirty="0" smtClean="0"/>
              <a:t>El </a:t>
            </a:r>
            <a:r>
              <a:rPr lang="es-ES" dirty="0"/>
              <a:t>atributo de contenido se utiliza para proporcionar cierta información sobre la página (por ejemplo, una breve descripción). </a:t>
            </a:r>
            <a:endParaRPr lang="es-ES" dirty="0" smtClean="0"/>
          </a:p>
          <a:p>
            <a:r>
              <a:rPr lang="es-ES" dirty="0" smtClean="0"/>
              <a:t>Luego</a:t>
            </a:r>
            <a:r>
              <a:rPr lang="es-ES" dirty="0"/>
              <a:t>, utiliza el atributo de nombre para indicar a los programas informáticos el propósito de esta información. </a:t>
            </a:r>
            <a:endParaRPr lang="es-ES" dirty="0" smtClean="0"/>
          </a:p>
        </p:txBody>
      </p:sp>
    </p:spTree>
    <p:extLst>
      <p:ext uri="{BB962C8B-B14F-4D97-AF65-F5344CB8AC3E}">
        <p14:creationId xmlns:p14="http://schemas.microsoft.com/office/powerpoint/2010/main" val="23946032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rgbClr val="F8F9BF"/>
              </a:gs>
              <a:gs pos="50000">
                <a:srgbClr val="D5F7F6"/>
              </a:gs>
              <a:gs pos="89000">
                <a:srgbClr val="EAD9D2"/>
              </a:gs>
            </a:gsLst>
            <a:lin ang="5400000" scaled="0"/>
          </a:gradFill>
        </p:spPr>
        <p:txBody>
          <a:bodyPr>
            <a:normAutofit fontScale="90000"/>
          </a:bodyPr>
          <a:lstStyle/>
          <a:p>
            <a:r>
              <a:rPr lang="es-ES" dirty="0"/>
              <a:t>Trabajando con elementos &lt;meta</a:t>
            </a:r>
            <a:r>
              <a:rPr lang="es-ES" dirty="0" smtClean="0"/>
              <a:t>&gt; …</a:t>
            </a:r>
            <a:endParaRPr lang="es-ES" dirty="0"/>
          </a:p>
        </p:txBody>
      </p:sp>
      <p:sp>
        <p:nvSpPr>
          <p:cNvPr id="3" name="2 Marcador de contenido"/>
          <p:cNvSpPr>
            <a:spLocks noGrp="1"/>
          </p:cNvSpPr>
          <p:nvPr>
            <p:ph idx="1"/>
          </p:nvPr>
        </p:nvSpPr>
        <p:spPr>
          <a:gradFill>
            <a:gsLst>
              <a:gs pos="0">
                <a:srgbClr val="F8F9BF"/>
              </a:gs>
              <a:gs pos="50000">
                <a:srgbClr val="D5F7F6"/>
              </a:gs>
              <a:gs pos="89000">
                <a:srgbClr val="EAD9D2"/>
              </a:gs>
            </a:gsLst>
            <a:lin ang="5400000" scaled="0"/>
          </a:gradFill>
        </p:spPr>
        <p:txBody>
          <a:bodyPr>
            <a:normAutofit fontScale="77500" lnSpcReduction="20000"/>
          </a:bodyPr>
          <a:lstStyle/>
          <a:p>
            <a:r>
              <a:rPr lang="es-ES" dirty="0" smtClean="0"/>
              <a:t>Si </a:t>
            </a:r>
            <a:r>
              <a:rPr lang="es-ES" dirty="0"/>
              <a:t>el contenido es una descripción de la página, por ejemplo, establecería el valor del atributo de nombre en descripción.</a:t>
            </a:r>
          </a:p>
          <a:p>
            <a:r>
              <a:rPr lang="es-ES" dirty="0"/>
              <a:t>El elemento &lt;meta&gt; es un ejemplo de un elemento vacío y, por lo tanto, no tiene etiqueta final.</a:t>
            </a:r>
          </a:p>
          <a:p>
            <a:r>
              <a:rPr lang="es-ES" dirty="0"/>
              <a:t>En este ejercicio de código, agregue metadatos al &lt;head&gt; en sus plantillas de página que proporcionarán a los programas informáticos una descripción de la página, palabras clave relacionadas y el nombre del autor.</a:t>
            </a:r>
          </a:p>
        </p:txBody>
      </p:sp>
    </p:spTree>
    <p:extLst>
      <p:ext uri="{BB962C8B-B14F-4D97-AF65-F5344CB8AC3E}">
        <p14:creationId xmlns:p14="http://schemas.microsoft.com/office/powerpoint/2010/main" val="36114656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6486" b="81125"/>
          <a:stretch/>
        </p:blipFill>
        <p:spPr bwMode="auto">
          <a:xfrm>
            <a:off x="1" y="0"/>
            <a:ext cx="3338126" cy="1347614"/>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5" name="4 Conector recto de flecha"/>
          <p:cNvCxnSpPr/>
          <p:nvPr/>
        </p:nvCxnSpPr>
        <p:spPr>
          <a:xfrm flipH="1">
            <a:off x="1043608" y="123478"/>
            <a:ext cx="864096" cy="0"/>
          </a:xfrm>
          <a:prstGeom prst="straightConnector1">
            <a:avLst/>
          </a:prstGeom>
          <a:ln w="38100">
            <a:solidFill>
              <a:srgbClr val="FF0000"/>
            </a:solidFill>
            <a:tailEnd type="arrow"/>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1371600"/>
            <a:ext cx="7086600" cy="240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6 Conector recto de flecha"/>
          <p:cNvCxnSpPr/>
          <p:nvPr/>
        </p:nvCxnSpPr>
        <p:spPr>
          <a:xfrm flipV="1">
            <a:off x="107504" y="2355726"/>
            <a:ext cx="1224136" cy="648072"/>
          </a:xfrm>
          <a:prstGeom prst="straightConnector1">
            <a:avLst/>
          </a:prstGeom>
          <a:ln w="38100">
            <a:solidFill>
              <a:srgbClr val="FF0000"/>
            </a:solidFill>
            <a:tailEnd type="arrow"/>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472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467544" y="2067694"/>
            <a:ext cx="8229600" cy="857250"/>
          </a:xfrm>
        </p:spPr>
        <p:txBody>
          <a:bodyPr>
            <a:normAutofit fontScale="90000"/>
          </a:bodyPr>
          <a:lstStyle/>
          <a:p>
            <a:r>
              <a:rPr lang="es-ES" dirty="0" smtClean="0"/>
              <a:t>Google </a:t>
            </a:r>
            <a:r>
              <a:rPr lang="es-ES" dirty="0" err="1" smtClean="0"/>
              <a:t>Chrome</a:t>
            </a:r>
            <a:r>
              <a:rPr lang="es-ES" dirty="0" smtClean="0"/>
              <a:t/>
            </a:r>
            <a:br>
              <a:rPr lang="es-ES" dirty="0" smtClean="0"/>
            </a:br>
            <a:r>
              <a:rPr lang="es-ES" dirty="0" err="1" smtClean="0"/>
              <a:t>Developer</a:t>
            </a:r>
            <a:r>
              <a:rPr lang="es-ES" dirty="0" smtClean="0"/>
              <a:t> Tools</a:t>
            </a:r>
            <a:endParaRPr lang="es-ES" dirty="0"/>
          </a:p>
        </p:txBody>
      </p:sp>
    </p:spTree>
    <p:extLst>
      <p:ext uri="{BB962C8B-B14F-4D97-AF65-F5344CB8AC3E}">
        <p14:creationId xmlns:p14="http://schemas.microsoft.com/office/powerpoint/2010/main" val="21975780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rgbClr val="F8F9BF"/>
              </a:gs>
              <a:gs pos="50000">
                <a:srgbClr val="D5F7F6"/>
              </a:gs>
              <a:gs pos="89000">
                <a:srgbClr val="EAD9D2"/>
              </a:gs>
            </a:gsLst>
            <a:lin ang="5400000" scaled="0"/>
          </a:gradFill>
        </p:spPr>
        <p:txBody>
          <a:bodyPr/>
          <a:lstStyle/>
          <a:p>
            <a:r>
              <a:rPr lang="es-ES" dirty="0" smtClean="0"/>
              <a:t>Metadatos …</a:t>
            </a:r>
            <a:endParaRPr lang="es-ES" dirty="0"/>
          </a:p>
        </p:txBody>
      </p:sp>
      <p:sp>
        <p:nvSpPr>
          <p:cNvPr id="3" name="2 Marcador de contenido"/>
          <p:cNvSpPr>
            <a:spLocks noGrp="1"/>
          </p:cNvSpPr>
          <p:nvPr>
            <p:ph idx="1"/>
          </p:nvPr>
        </p:nvSpPr>
        <p:spPr>
          <a:gradFill>
            <a:gsLst>
              <a:gs pos="0">
                <a:srgbClr val="F8F9BF"/>
              </a:gs>
              <a:gs pos="50000">
                <a:srgbClr val="D5F7F6"/>
              </a:gs>
              <a:gs pos="89000">
                <a:srgbClr val="EAD9D2"/>
              </a:gs>
            </a:gsLst>
            <a:lin ang="5400000" scaled="0"/>
          </a:gradFill>
        </p:spPr>
        <p:txBody>
          <a:bodyPr>
            <a:normAutofit lnSpcReduction="10000"/>
          </a:bodyPr>
          <a:lstStyle/>
          <a:p>
            <a:r>
              <a:rPr lang="es-ES" dirty="0"/>
              <a:t>Tenga en cuenta que cuando la página ahora se visualiza en un navegador, no ve ningún cambio con respecto a la versión anterior. </a:t>
            </a:r>
            <a:endParaRPr lang="es-ES" dirty="0" smtClean="0"/>
          </a:p>
          <a:p>
            <a:r>
              <a:rPr lang="es-ES" dirty="0" smtClean="0"/>
              <a:t>Una </a:t>
            </a:r>
            <a:r>
              <a:rPr lang="es-ES" dirty="0"/>
              <a:t>vez más, los metadatos no se muestran como contenido, sino que es simplemente información que deben utilizar los programas informáticos.</a:t>
            </a:r>
          </a:p>
        </p:txBody>
      </p:sp>
    </p:spTree>
    <p:extLst>
      <p:ext uri="{BB962C8B-B14F-4D97-AF65-F5344CB8AC3E}">
        <p14:creationId xmlns:p14="http://schemas.microsoft.com/office/powerpoint/2010/main" val="20915741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045218"/>
            <a:ext cx="8886988" cy="3038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467544" y="2427734"/>
            <a:ext cx="6048672" cy="216024"/>
          </a:xfrm>
          <a:prstGeom prst="rect">
            <a:avLst/>
          </a:pr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CuadroTexto"/>
          <p:cNvSpPr txBox="1"/>
          <p:nvPr/>
        </p:nvSpPr>
        <p:spPr>
          <a:xfrm>
            <a:off x="3851920" y="3147814"/>
            <a:ext cx="4824536" cy="923330"/>
          </a:xfrm>
          <a:prstGeom prst="rect">
            <a:avLst/>
          </a:prstGeom>
          <a:solidFill>
            <a:schemeClr val="accent3">
              <a:lumMod val="60000"/>
              <a:lumOff val="40000"/>
            </a:schemeClr>
          </a:solidFill>
        </p:spPr>
        <p:txBody>
          <a:bodyPr wrap="square" rtlCol="0">
            <a:spAutoFit/>
          </a:bodyPr>
          <a:lstStyle/>
          <a:p>
            <a:r>
              <a:rPr lang="es-ES" dirty="0"/>
              <a:t>Observe cómo las palabras clave están separadas por comas pero no tienen espacios después de las comas.</a:t>
            </a:r>
          </a:p>
        </p:txBody>
      </p:sp>
      <p:cxnSp>
        <p:nvCxnSpPr>
          <p:cNvPr id="7" name="6 Conector recto de flecha"/>
          <p:cNvCxnSpPr/>
          <p:nvPr/>
        </p:nvCxnSpPr>
        <p:spPr>
          <a:xfrm flipH="1" flipV="1">
            <a:off x="4139952" y="2643758"/>
            <a:ext cx="144016" cy="504056"/>
          </a:xfrm>
          <a:prstGeom prst="straightConnector1">
            <a:avLst/>
          </a:prstGeom>
          <a:ln w="38100">
            <a:solidFill>
              <a:srgbClr val="FF0000"/>
            </a:solidFill>
            <a:tailEnd type="arrow"/>
          </a:ln>
          <a:effectLst>
            <a:glow rad="101600">
              <a:schemeClr val="accent3">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404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rgbClr val="F8F9BF"/>
              </a:gs>
              <a:gs pos="50000">
                <a:srgbClr val="D5F7F6"/>
              </a:gs>
              <a:gs pos="89000">
                <a:srgbClr val="EAD9D2"/>
              </a:gs>
            </a:gsLst>
            <a:lin ang="5400000" scaled="0"/>
          </a:gradFill>
        </p:spPr>
        <p:txBody>
          <a:bodyPr>
            <a:noAutofit/>
          </a:bodyPr>
          <a:lstStyle/>
          <a:p>
            <a:r>
              <a:rPr lang="es-ES" sz="2800" dirty="0"/>
              <a:t>Metadatos y optimización de motores de </a:t>
            </a:r>
            <a:r>
              <a:rPr lang="es-ES" sz="2800" dirty="0" smtClean="0"/>
              <a:t>búsqueda …</a:t>
            </a:r>
            <a:endParaRPr lang="es-ES" sz="2800" dirty="0"/>
          </a:p>
        </p:txBody>
      </p:sp>
      <p:sp>
        <p:nvSpPr>
          <p:cNvPr id="3" name="2 Marcador de contenido"/>
          <p:cNvSpPr>
            <a:spLocks noGrp="1"/>
          </p:cNvSpPr>
          <p:nvPr>
            <p:ph idx="1"/>
          </p:nvPr>
        </p:nvSpPr>
        <p:spPr>
          <a:gradFill>
            <a:gsLst>
              <a:gs pos="0">
                <a:srgbClr val="F8F9BF"/>
              </a:gs>
              <a:gs pos="50000">
                <a:srgbClr val="D5F7F6"/>
              </a:gs>
              <a:gs pos="89000">
                <a:srgbClr val="EAD9D2"/>
              </a:gs>
            </a:gsLst>
            <a:lin ang="5400000" scaled="0"/>
          </a:gradFill>
        </p:spPr>
        <p:txBody>
          <a:bodyPr>
            <a:normAutofit fontScale="77500" lnSpcReduction="20000"/>
          </a:bodyPr>
          <a:lstStyle/>
          <a:p>
            <a:r>
              <a:rPr lang="es-ES" dirty="0" smtClean="0"/>
              <a:t>Los </a:t>
            </a:r>
            <a:r>
              <a:rPr lang="es-ES" dirty="0"/>
              <a:t>motores de búsqueda a veces usan la descripción de los metadatos como el texto que aparece debajo del enlace a la página al presentar su página web en los resultados de búsqueda. </a:t>
            </a:r>
            <a:endParaRPr lang="es-ES" dirty="0" smtClean="0"/>
          </a:p>
          <a:p>
            <a:r>
              <a:rPr lang="es-ES" dirty="0" smtClean="0"/>
              <a:t>En </a:t>
            </a:r>
            <a:r>
              <a:rPr lang="es-ES" dirty="0"/>
              <a:t>el pasado, algunos motores de búsqueda también utilizaban las palabras clave al clasificar las páginas web, pero descubrieron que muchas personas abusarían de esta práctica si rellenaban muchas palabras clave en el elemento meta para ayudar a que sus páginas obtuvieran mejores calificaciones en ciertas búsquedas. </a:t>
            </a:r>
            <a:endParaRPr lang="es-ES" dirty="0" smtClean="0"/>
          </a:p>
        </p:txBody>
      </p:sp>
    </p:spTree>
    <p:extLst>
      <p:ext uri="{BB962C8B-B14F-4D97-AF65-F5344CB8AC3E}">
        <p14:creationId xmlns:p14="http://schemas.microsoft.com/office/powerpoint/2010/main" val="23147743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gradFill>
            <a:gsLst>
              <a:gs pos="0">
                <a:srgbClr val="F8F9BF"/>
              </a:gs>
              <a:gs pos="50000">
                <a:srgbClr val="D5F7F6"/>
              </a:gs>
              <a:gs pos="89000">
                <a:srgbClr val="EAD9D2"/>
              </a:gs>
            </a:gsLst>
            <a:lin ang="5400000" scaled="0"/>
          </a:gradFill>
        </p:spPr>
        <p:txBody>
          <a:bodyPr>
            <a:noAutofit/>
          </a:bodyPr>
          <a:lstStyle/>
          <a:p>
            <a:r>
              <a:rPr lang="es-ES" sz="2800" dirty="0"/>
              <a:t>Metadatos y optimización de motores de </a:t>
            </a:r>
            <a:r>
              <a:rPr lang="es-ES" sz="2800" dirty="0" smtClean="0"/>
              <a:t>búsqueda …</a:t>
            </a:r>
            <a:endParaRPr lang="es-ES" sz="2800" dirty="0"/>
          </a:p>
        </p:txBody>
      </p:sp>
      <p:sp>
        <p:nvSpPr>
          <p:cNvPr id="3" name="2 Marcador de contenido"/>
          <p:cNvSpPr>
            <a:spLocks noGrp="1"/>
          </p:cNvSpPr>
          <p:nvPr>
            <p:ph idx="1"/>
          </p:nvPr>
        </p:nvSpPr>
        <p:spPr>
          <a:gradFill>
            <a:gsLst>
              <a:gs pos="0">
                <a:srgbClr val="F8F9BF"/>
              </a:gs>
              <a:gs pos="50000">
                <a:srgbClr val="D5F7F6"/>
              </a:gs>
              <a:gs pos="89000">
                <a:srgbClr val="EAD9D2"/>
              </a:gs>
            </a:gsLst>
            <a:lin ang="5400000" scaled="0"/>
          </a:gradFill>
        </p:spPr>
        <p:txBody>
          <a:bodyPr>
            <a:normAutofit fontScale="70000" lnSpcReduction="20000"/>
          </a:bodyPr>
          <a:lstStyle/>
          <a:p>
            <a:r>
              <a:rPr lang="es-ES" dirty="0" smtClean="0"/>
              <a:t>Por </a:t>
            </a:r>
            <a:r>
              <a:rPr lang="es-ES" dirty="0"/>
              <a:t>esta razón, la mayoría de los motores de búsqueda ya no consideran que esta información sea confiable y, por lo tanto, no la utilizan para propósitos de clasificación.</a:t>
            </a:r>
          </a:p>
          <a:p>
            <a:r>
              <a:rPr lang="es-ES" dirty="0"/>
              <a:t>Sin embargo, todavía se considera una buena práctica para definir palabras clave.</a:t>
            </a:r>
          </a:p>
          <a:p>
            <a:r>
              <a:rPr lang="es-ES" dirty="0"/>
              <a:t>Asegúrese de que el contenido de sus meta descripciones y palabras clave sea relevante para cada página individual. </a:t>
            </a:r>
            <a:endParaRPr lang="es-ES" dirty="0" smtClean="0"/>
          </a:p>
          <a:p>
            <a:r>
              <a:rPr lang="es-ES" dirty="0" smtClean="0"/>
              <a:t>Evite </a:t>
            </a:r>
            <a:r>
              <a:rPr lang="es-ES" dirty="0"/>
              <a:t>utilizar el mismo contenido para todas sus páginas. </a:t>
            </a:r>
            <a:endParaRPr lang="es-ES" dirty="0" smtClean="0"/>
          </a:p>
          <a:p>
            <a:r>
              <a:rPr lang="es-ES" dirty="0" smtClean="0"/>
              <a:t>Esta </a:t>
            </a:r>
            <a:r>
              <a:rPr lang="es-ES" dirty="0"/>
              <a:t>es una buena práctica para la optimización de motores de búsqueda (SEO).</a:t>
            </a:r>
          </a:p>
        </p:txBody>
      </p:sp>
    </p:spTree>
    <p:extLst>
      <p:ext uri="{BB962C8B-B14F-4D97-AF65-F5344CB8AC3E}">
        <p14:creationId xmlns:p14="http://schemas.microsoft.com/office/powerpoint/2010/main" val="35412493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blipFill>
            <a:blip r:embed="rId2"/>
            <a:tile tx="0" ty="0" sx="100000" sy="100000" flip="none" algn="tl"/>
          </a:blipFill>
        </p:spPr>
        <p:txBody>
          <a:bodyPr>
            <a:normAutofit/>
          </a:bodyPr>
          <a:lstStyle/>
          <a:p>
            <a:r>
              <a:rPr lang="es-ES" sz="3600" dirty="0"/>
              <a:t>Definiendo la codificación de </a:t>
            </a:r>
            <a:r>
              <a:rPr lang="es-ES" sz="3600" dirty="0" smtClean="0"/>
              <a:t>caracteres …</a:t>
            </a:r>
            <a:endParaRPr lang="es-ES" sz="3600" dirty="0"/>
          </a:p>
        </p:txBody>
      </p:sp>
      <p:sp>
        <p:nvSpPr>
          <p:cNvPr id="3" name="2 Marcador de contenido"/>
          <p:cNvSpPr>
            <a:spLocks noGrp="1"/>
          </p:cNvSpPr>
          <p:nvPr>
            <p:ph idx="1"/>
          </p:nvPr>
        </p:nvSpPr>
        <p:spPr>
          <a:blipFill>
            <a:blip r:embed="rId2"/>
            <a:tile tx="0" ty="0" sx="100000" sy="100000" flip="none" algn="tl"/>
          </a:blipFill>
        </p:spPr>
        <p:txBody>
          <a:bodyPr>
            <a:normAutofit/>
          </a:bodyPr>
          <a:lstStyle/>
          <a:p>
            <a:r>
              <a:rPr lang="es-ES" b="1" i="1" dirty="0" smtClean="0">
                <a:solidFill>
                  <a:srgbClr val="FF0000"/>
                </a:solidFill>
                <a:effectLst>
                  <a:glow rad="101600">
                    <a:schemeClr val="accent3">
                      <a:satMod val="175000"/>
                      <a:alpha val="40000"/>
                    </a:schemeClr>
                  </a:glow>
                </a:effectLst>
              </a:rPr>
              <a:t>Un </a:t>
            </a:r>
            <a:r>
              <a:rPr lang="es-ES" b="1" i="1" dirty="0">
                <a:solidFill>
                  <a:srgbClr val="FF0000"/>
                </a:solidFill>
                <a:effectLst>
                  <a:glow rad="101600">
                    <a:schemeClr val="accent3">
                      <a:satMod val="175000"/>
                      <a:alpha val="40000"/>
                    </a:schemeClr>
                  </a:glow>
                </a:effectLst>
              </a:rPr>
              <a:t>uso principal del elemento &lt;meta&gt; es definir la codificación de caracteres de la página. </a:t>
            </a:r>
            <a:endParaRPr lang="es-ES" b="1" i="1" dirty="0" smtClean="0">
              <a:solidFill>
                <a:srgbClr val="FF0000"/>
              </a:solidFill>
              <a:effectLst>
                <a:glow rad="101600">
                  <a:schemeClr val="accent3">
                    <a:satMod val="175000"/>
                    <a:alpha val="40000"/>
                  </a:schemeClr>
                </a:glow>
              </a:effectLst>
            </a:endParaRPr>
          </a:p>
          <a:p>
            <a:r>
              <a:rPr lang="es-ES" dirty="0" smtClean="0"/>
              <a:t>Al </a:t>
            </a:r>
            <a:r>
              <a:rPr lang="es-ES" dirty="0"/>
              <a:t>igual que el DOCTYPE, este elemento se ha simplificado enormemente en HTML5:</a:t>
            </a:r>
          </a:p>
          <a:p>
            <a:r>
              <a:rPr lang="es-ES" b="1" i="1" dirty="0">
                <a:solidFill>
                  <a:srgbClr val="0070C0"/>
                </a:solidFill>
                <a:effectLst>
                  <a:glow rad="101600">
                    <a:schemeClr val="accent5">
                      <a:satMod val="175000"/>
                      <a:alpha val="40000"/>
                    </a:schemeClr>
                  </a:glow>
                </a:effectLst>
              </a:rPr>
              <a:t>&lt;meta </a:t>
            </a:r>
            <a:r>
              <a:rPr lang="es-ES" b="1" i="1" dirty="0" err="1">
                <a:solidFill>
                  <a:srgbClr val="0070C0"/>
                </a:solidFill>
                <a:effectLst>
                  <a:glow rad="101600">
                    <a:schemeClr val="accent5">
                      <a:satMod val="175000"/>
                      <a:alpha val="40000"/>
                    </a:schemeClr>
                  </a:glow>
                </a:effectLst>
              </a:rPr>
              <a:t>charset</a:t>
            </a:r>
            <a:r>
              <a:rPr lang="es-ES" b="1" i="1" dirty="0">
                <a:solidFill>
                  <a:srgbClr val="0070C0"/>
                </a:solidFill>
                <a:effectLst>
                  <a:glow rad="101600">
                    <a:schemeClr val="accent5">
                      <a:satMod val="175000"/>
                      <a:alpha val="40000"/>
                    </a:schemeClr>
                  </a:glow>
                </a:effectLst>
              </a:rPr>
              <a:t> = "utf-8</a:t>
            </a:r>
            <a:r>
              <a:rPr lang="es-ES" b="1" i="1" dirty="0" smtClean="0">
                <a:solidFill>
                  <a:srgbClr val="0070C0"/>
                </a:solidFill>
                <a:effectLst>
                  <a:glow rad="101600">
                    <a:schemeClr val="accent5">
                      <a:satMod val="175000"/>
                      <a:alpha val="40000"/>
                    </a:schemeClr>
                  </a:glow>
                </a:effectLst>
              </a:rPr>
              <a:t>"&gt;</a:t>
            </a:r>
            <a:endParaRPr lang="es-ES" b="1" i="1" dirty="0">
              <a:solidFill>
                <a:srgbClr val="0070C0"/>
              </a:solidFill>
              <a:effectLst>
                <a:glow rad="101600">
                  <a:schemeClr val="accent5">
                    <a:satMod val="175000"/>
                    <a:alpha val="40000"/>
                  </a:schemeClr>
                </a:glow>
              </a:effectLst>
            </a:endParaRPr>
          </a:p>
        </p:txBody>
      </p:sp>
    </p:spTree>
    <p:extLst>
      <p:ext uri="{BB962C8B-B14F-4D97-AF65-F5344CB8AC3E}">
        <p14:creationId xmlns:p14="http://schemas.microsoft.com/office/powerpoint/2010/main" val="2851586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blipFill>
            <a:blip r:embed="rId2"/>
            <a:tile tx="0" ty="0" sx="100000" sy="100000" flip="none" algn="tl"/>
          </a:blipFill>
        </p:spPr>
        <p:txBody>
          <a:bodyPr>
            <a:normAutofit/>
          </a:bodyPr>
          <a:lstStyle/>
          <a:p>
            <a:r>
              <a:rPr lang="es-ES" sz="3600" dirty="0"/>
              <a:t>Definiendo la codificación de </a:t>
            </a:r>
            <a:r>
              <a:rPr lang="es-ES" sz="3600" dirty="0" smtClean="0"/>
              <a:t>caracteres …</a:t>
            </a:r>
            <a:endParaRPr lang="es-ES" sz="3600" dirty="0"/>
          </a:p>
        </p:txBody>
      </p:sp>
      <p:sp>
        <p:nvSpPr>
          <p:cNvPr id="3" name="2 Marcador de contenido"/>
          <p:cNvSpPr>
            <a:spLocks noGrp="1"/>
          </p:cNvSpPr>
          <p:nvPr>
            <p:ph idx="1"/>
          </p:nvPr>
        </p:nvSpPr>
        <p:spPr>
          <a:blipFill>
            <a:blip r:embed="rId2"/>
            <a:tile tx="0" ty="0" sx="100000" sy="100000" flip="none" algn="tl"/>
          </a:blipFill>
        </p:spPr>
        <p:txBody>
          <a:bodyPr>
            <a:normAutofit fontScale="92500" lnSpcReduction="10000"/>
          </a:bodyPr>
          <a:lstStyle/>
          <a:p>
            <a:r>
              <a:rPr lang="es-ES" dirty="0" smtClean="0"/>
              <a:t>El </a:t>
            </a:r>
            <a:r>
              <a:rPr lang="es-ES" dirty="0"/>
              <a:t>atributo </a:t>
            </a:r>
            <a:r>
              <a:rPr lang="es-ES" dirty="0" err="1"/>
              <a:t>charset</a:t>
            </a:r>
            <a:r>
              <a:rPr lang="es-ES" dirty="0"/>
              <a:t> en este elemento &lt;meta&gt; le dice al navegador cómo debe interpretar los caracteres en el documento. </a:t>
            </a:r>
            <a:endParaRPr lang="es-ES" dirty="0" smtClean="0"/>
          </a:p>
          <a:p>
            <a:r>
              <a:rPr lang="es-ES" dirty="0" smtClean="0"/>
              <a:t>A </a:t>
            </a:r>
            <a:r>
              <a:rPr lang="es-ES" dirty="0"/>
              <a:t>menos que tenga un caso de uso muy especial, debe usar UTF-8 aquí. </a:t>
            </a:r>
            <a:endParaRPr lang="es-ES" dirty="0" smtClean="0"/>
          </a:p>
          <a:p>
            <a:r>
              <a:rPr lang="es-ES" dirty="0" smtClean="0"/>
              <a:t>En </a:t>
            </a:r>
            <a:r>
              <a:rPr lang="es-ES" dirty="0"/>
              <a:t>el siguiente ejercicio, definirá la codificación de caracteres en sus plantillas de página.</a:t>
            </a:r>
            <a:endParaRPr lang="es-ES" dirty="0"/>
          </a:p>
        </p:txBody>
      </p:sp>
    </p:spTree>
    <p:extLst>
      <p:ext uri="{BB962C8B-B14F-4D97-AF65-F5344CB8AC3E}">
        <p14:creationId xmlns:p14="http://schemas.microsoft.com/office/powerpoint/2010/main" val="40508449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110" t="7792" r="64127" b="72641"/>
          <a:stretch/>
        </p:blipFill>
        <p:spPr bwMode="auto">
          <a:xfrm>
            <a:off x="0" y="0"/>
            <a:ext cx="4110459" cy="1707654"/>
          </a:xfrm>
          <a:prstGeom prst="rect">
            <a:avLst/>
          </a:prstGeom>
          <a:noFill/>
          <a:ln w="38100">
            <a:solidFill>
              <a:schemeClr val="tx1"/>
            </a:solidFill>
            <a:prstDash val="solid"/>
            <a:miter lim="800000"/>
            <a:headEnd/>
            <a:tailEnd/>
          </a:ln>
          <a:extLst>
            <a:ext uri="{909E8E84-426E-40DD-AFC4-6F175D3DCCD1}">
              <a14:hiddenFill xmlns:a14="http://schemas.microsoft.com/office/drawing/2010/main">
                <a:solidFill>
                  <a:schemeClr val="accent1"/>
                </a:solidFill>
              </a14:hiddenFill>
            </a:ext>
          </a:extLst>
        </p:spPr>
      </p:pic>
      <p:sp>
        <p:nvSpPr>
          <p:cNvPr id="4" name="3 Elipse"/>
          <p:cNvSpPr/>
          <p:nvPr/>
        </p:nvSpPr>
        <p:spPr>
          <a:xfrm>
            <a:off x="2267744" y="987574"/>
            <a:ext cx="720080" cy="720080"/>
          </a:xfrm>
          <a:prstGeom prst="ellipse">
            <a:avLst/>
          </a:prstGeom>
          <a:solidFill>
            <a:srgbClr val="FF0000"/>
          </a:solid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smtClean="0"/>
              <a:t>11</a:t>
            </a:r>
            <a:endParaRPr lang="es-E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048" y="699542"/>
            <a:ext cx="3246110" cy="3456384"/>
          </a:xfrm>
          <a:prstGeom prst="rect">
            <a:avLst/>
          </a:prstGeom>
          <a:noFill/>
          <a:ln w="28575">
            <a:solidFill>
              <a:schemeClr val="tx1"/>
            </a:solidFill>
            <a:prstDash val="dashDot"/>
            <a:miter lim="800000"/>
            <a:headEnd/>
            <a:tailEnd/>
          </a:ln>
          <a:extLst>
            <a:ext uri="{909E8E84-426E-40DD-AFC4-6F175D3DCCD1}">
              <a14:hiddenFill xmlns:a14="http://schemas.microsoft.com/office/drawing/2010/main">
                <a:solidFill>
                  <a:schemeClr val="accent1"/>
                </a:solidFill>
              </a14:hiddenFill>
            </a:ext>
          </a:extLst>
        </p:spPr>
      </p:pic>
      <p:sp>
        <p:nvSpPr>
          <p:cNvPr id="5" name="4 Rectángulo redondeado"/>
          <p:cNvSpPr/>
          <p:nvPr/>
        </p:nvSpPr>
        <p:spPr>
          <a:xfrm>
            <a:off x="5076056" y="1779662"/>
            <a:ext cx="2088232" cy="216024"/>
          </a:xfrm>
          <a:prstGeom prst="roundRect">
            <a:avLst/>
          </a:prstGeom>
          <a:no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5 Documento"/>
          <p:cNvSpPr/>
          <p:nvPr/>
        </p:nvSpPr>
        <p:spPr>
          <a:xfrm>
            <a:off x="251520" y="1995686"/>
            <a:ext cx="3858939" cy="1440160"/>
          </a:xfrm>
          <a:prstGeom prst="flowChartDocument">
            <a:avLst/>
          </a:prstGeom>
          <a:solidFill>
            <a:srgbClr val="FF0000"/>
          </a:solid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¡Eso completa tus plantillas de página! En el </a:t>
            </a:r>
            <a:r>
              <a:rPr lang="es-ES" dirty="0" smtClean="0"/>
              <a:t>tema 4</a:t>
            </a:r>
            <a:r>
              <a:rPr lang="es-ES" dirty="0"/>
              <a:t>, usa estas plantillas para crear cada página en su sitio web.</a:t>
            </a:r>
            <a:endParaRPr lang="es-ES" dirty="0"/>
          </a:p>
        </p:txBody>
      </p:sp>
      <p:sp>
        <p:nvSpPr>
          <p:cNvPr id="7" name="6 Cara sonriente"/>
          <p:cNvSpPr/>
          <p:nvPr/>
        </p:nvSpPr>
        <p:spPr>
          <a:xfrm>
            <a:off x="1619672" y="3507854"/>
            <a:ext cx="1152128" cy="1152128"/>
          </a:xfrm>
          <a:prstGeom prst="smileyFace">
            <a:avLst/>
          </a:prstGeom>
          <a:solidFill>
            <a:srgbClr val="92D050"/>
          </a:solidFill>
          <a:effectLst>
            <a:glow rad="101600">
              <a:srgbClr val="FFFF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108587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8706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13000" r="-13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pattFill prst="lgCheck">
            <a:fgClr>
              <a:schemeClr val="accent4">
                <a:lumMod val="40000"/>
                <a:lumOff val="60000"/>
              </a:schemeClr>
            </a:fgClr>
            <a:bgClr>
              <a:schemeClr val="accent5">
                <a:lumMod val="40000"/>
                <a:lumOff val="60000"/>
              </a:schemeClr>
            </a:bgClr>
          </a:pattFill>
        </p:spPr>
        <p:txBody>
          <a:bodyPr>
            <a:normAutofit/>
          </a:bodyPr>
          <a:lstStyle/>
          <a:p>
            <a:r>
              <a:rPr lang="es-ES" dirty="0"/>
              <a:t>Estilo de la página con </a:t>
            </a:r>
            <a:r>
              <a:rPr lang="es-ES" dirty="0" smtClean="0"/>
              <a:t>CSS …</a:t>
            </a:r>
            <a:endParaRPr lang="es-ES" dirty="0"/>
          </a:p>
        </p:txBody>
      </p:sp>
      <p:sp>
        <p:nvSpPr>
          <p:cNvPr id="3" name="2 Marcador de contenido"/>
          <p:cNvSpPr>
            <a:spLocks noGrp="1"/>
          </p:cNvSpPr>
          <p:nvPr>
            <p:ph idx="1"/>
          </p:nvPr>
        </p:nvSpPr>
        <p:spPr>
          <a:pattFill prst="lgCheck">
            <a:fgClr>
              <a:schemeClr val="accent4">
                <a:lumMod val="40000"/>
                <a:lumOff val="60000"/>
              </a:schemeClr>
            </a:fgClr>
            <a:bgClr>
              <a:schemeClr val="accent5">
                <a:lumMod val="40000"/>
                <a:lumOff val="60000"/>
              </a:schemeClr>
            </a:bgClr>
          </a:pattFill>
        </p:spPr>
        <p:txBody>
          <a:bodyPr>
            <a:normAutofit fontScale="85000" lnSpcReduction="20000"/>
          </a:bodyPr>
          <a:lstStyle/>
          <a:p>
            <a:r>
              <a:rPr lang="es-ES" dirty="0" smtClean="0"/>
              <a:t>Las </a:t>
            </a:r>
            <a:r>
              <a:rPr lang="es-ES" dirty="0"/>
              <a:t>hojas de estilo en cascada, o CSS, es un lenguaje que se utiliza para describir </a:t>
            </a:r>
            <a:r>
              <a:rPr lang="es-ES" b="1" i="1" dirty="0">
                <a:solidFill>
                  <a:srgbClr val="FF0000"/>
                </a:solidFill>
                <a:effectLst>
                  <a:glow rad="101600">
                    <a:schemeClr val="accent3">
                      <a:satMod val="175000"/>
                      <a:alpha val="40000"/>
                    </a:schemeClr>
                  </a:glow>
                </a:effectLst>
              </a:rPr>
              <a:t>cómo el navegador web debe presentar los elementos HTML y su contenido</a:t>
            </a:r>
            <a:r>
              <a:rPr lang="es-ES" dirty="0"/>
              <a:t>. </a:t>
            </a:r>
            <a:endParaRPr lang="es-ES" dirty="0" smtClean="0"/>
          </a:p>
          <a:p>
            <a:r>
              <a:rPr lang="es-ES" dirty="0" smtClean="0"/>
              <a:t>Puede </a:t>
            </a:r>
            <a:r>
              <a:rPr lang="es-ES" dirty="0"/>
              <a:t>usar CSS para controlar los aspectos visuales de su página web, incluida la posición del elemento, colores e imágenes de fondo, bordes, fuentes y muchos más aspectos de diseño. </a:t>
            </a:r>
            <a:endParaRPr lang="es-ES" dirty="0" smtClean="0"/>
          </a:p>
          <a:p>
            <a:r>
              <a:rPr lang="es-ES" dirty="0" smtClean="0"/>
              <a:t>El </a:t>
            </a:r>
            <a:r>
              <a:rPr lang="es-ES" dirty="0"/>
              <a:t>siguiente ejemplo muestra un breve extracto de código CSS.</a:t>
            </a:r>
          </a:p>
        </p:txBody>
      </p:sp>
    </p:spTree>
    <p:extLst>
      <p:ext uri="{BB962C8B-B14F-4D97-AF65-F5344CB8AC3E}">
        <p14:creationId xmlns:p14="http://schemas.microsoft.com/office/powerpoint/2010/main" val="4642278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solidFill>
            <a:srgbClr val="92D050"/>
          </a:solidFill>
        </p:spPr>
        <p:txBody>
          <a:bodyPr/>
          <a:lstStyle/>
          <a:p>
            <a:r>
              <a:rPr lang="es-ES" dirty="0" smtClean="0"/>
              <a:t>Código …</a:t>
            </a:r>
            <a:endParaRPr lang="es-ES" dirty="0"/>
          </a:p>
        </p:txBody>
      </p:sp>
      <p:sp>
        <p:nvSpPr>
          <p:cNvPr id="5" name="4 Marcador de contenido"/>
          <p:cNvSpPr>
            <a:spLocks noGrp="1"/>
          </p:cNvSpPr>
          <p:nvPr>
            <p:ph sz="half" idx="1"/>
          </p:nvPr>
        </p:nvSpPr>
        <p:spPr>
          <a:solidFill>
            <a:srgbClr val="92D050"/>
          </a:solidFill>
        </p:spPr>
        <p:txBody>
          <a:bodyPr>
            <a:normAutofit fontScale="77500" lnSpcReduction="20000"/>
          </a:bodyPr>
          <a:lstStyle/>
          <a:p>
            <a:pPr marL="0" indent="0">
              <a:buNone/>
            </a:pPr>
            <a:r>
              <a:rPr lang="es-ES" dirty="0" err="1"/>
              <a:t>section</a:t>
            </a:r>
            <a:r>
              <a:rPr lang="es-ES" dirty="0"/>
              <a:t> {</a:t>
            </a:r>
          </a:p>
          <a:p>
            <a:pPr marL="0" indent="0">
              <a:buNone/>
            </a:pPr>
            <a:r>
              <a:rPr lang="es-ES" dirty="0" err="1"/>
              <a:t>font-size</a:t>
            </a:r>
            <a:r>
              <a:rPr lang="es-ES" dirty="0"/>
              <a:t>: 14px;</a:t>
            </a:r>
          </a:p>
          <a:p>
            <a:pPr marL="0" indent="0">
              <a:buNone/>
            </a:pPr>
            <a:r>
              <a:rPr lang="es-ES" dirty="0"/>
              <a:t>color: #CC0000;</a:t>
            </a:r>
          </a:p>
          <a:p>
            <a:pPr marL="0" indent="0">
              <a:buNone/>
            </a:pPr>
            <a:r>
              <a:rPr lang="es-ES" dirty="0"/>
              <a:t>}</a:t>
            </a:r>
            <a:endParaRPr lang="es-ES" dirty="0"/>
          </a:p>
        </p:txBody>
      </p:sp>
      <p:sp>
        <p:nvSpPr>
          <p:cNvPr id="6" name="5 Marcador de contenido"/>
          <p:cNvSpPr>
            <a:spLocks noGrp="1"/>
          </p:cNvSpPr>
          <p:nvPr>
            <p:ph sz="half" idx="2"/>
          </p:nvPr>
        </p:nvSpPr>
        <p:spPr>
          <a:solidFill>
            <a:schemeClr val="tx1"/>
          </a:solidFill>
        </p:spPr>
        <p:txBody>
          <a:bodyPr>
            <a:normAutofit fontScale="77500" lnSpcReduction="20000"/>
          </a:bodyPr>
          <a:lstStyle/>
          <a:p>
            <a:r>
              <a:rPr lang="es-ES" dirty="0">
                <a:solidFill>
                  <a:srgbClr val="00B050"/>
                </a:solidFill>
              </a:rPr>
              <a:t>Este código es un ejemplo de una regla de estilo CSS que establece el tamaño de todo el texto dentro de los elementos de &lt;sección&gt; en 14 píxeles y lo colorea de rojo. </a:t>
            </a:r>
            <a:endParaRPr lang="es-ES" dirty="0" smtClean="0">
              <a:solidFill>
                <a:srgbClr val="00B050"/>
              </a:solidFill>
            </a:endParaRPr>
          </a:p>
          <a:p>
            <a:r>
              <a:rPr lang="es-ES" dirty="0" smtClean="0">
                <a:solidFill>
                  <a:srgbClr val="00B050"/>
                </a:solidFill>
              </a:rPr>
              <a:t>La </a:t>
            </a:r>
            <a:r>
              <a:rPr lang="es-ES" dirty="0">
                <a:solidFill>
                  <a:srgbClr val="00B050"/>
                </a:solidFill>
              </a:rPr>
              <a:t>primera parte de una regla CSS selecciona los elementos a los que se debe aplicar el estilo, y el código dentro de las llaves describe los estilos.</a:t>
            </a:r>
          </a:p>
        </p:txBody>
      </p:sp>
    </p:spTree>
    <p:extLst>
      <p:ext uri="{BB962C8B-B14F-4D97-AF65-F5344CB8AC3E}">
        <p14:creationId xmlns:p14="http://schemas.microsoft.com/office/powerpoint/2010/main" val="424729333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effectLst>
          <a:glow rad="101600">
            <a:srgbClr val="FFFF00">
              <a:alpha val="60000"/>
            </a:srgbClr>
          </a:glo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rgbClr val="FF0000"/>
          </a:solidFill>
          <a:tailEnd type="arrow"/>
        </a:ln>
        <a:effectLst>
          <a:glow rad="101600">
            <a:schemeClr val="accent3">
              <a:satMod val="175000"/>
              <a:alpha val="40000"/>
            </a:schemeClr>
          </a:glow>
        </a:effectLst>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913</TotalTime>
  <Words>5102</Words>
  <Application>Microsoft Office PowerPoint</Application>
  <PresentationFormat>Presentación en pantalla (16:9)</PresentationFormat>
  <Paragraphs>381</Paragraphs>
  <Slides>115</Slides>
  <Notes>1</Notes>
  <HiddenSlides>1</HiddenSlides>
  <MMClips>0</MMClips>
  <ScaleCrop>false</ScaleCrop>
  <HeadingPairs>
    <vt:vector size="4" baseType="variant">
      <vt:variant>
        <vt:lpstr>Tema</vt:lpstr>
      </vt:variant>
      <vt:variant>
        <vt:i4>1</vt:i4>
      </vt:variant>
      <vt:variant>
        <vt:lpstr>Títulos de diapositiva</vt:lpstr>
      </vt:variant>
      <vt:variant>
        <vt:i4>115</vt:i4>
      </vt:variant>
    </vt:vector>
  </HeadingPairs>
  <TitlesOfParts>
    <vt:vector size="116" baseType="lpstr">
      <vt:lpstr>Tema de Office</vt:lpstr>
      <vt:lpstr>Presentación de PowerPoint</vt:lpstr>
      <vt:lpstr>Presentación de PowerPoint</vt:lpstr>
      <vt:lpstr>8 RAZONES PARA APRENDER A PROGRAMAR</vt:lpstr>
      <vt:lpstr>6 Razones Porqué La Programación No Es Para Todo El Mundo</vt:lpstr>
      <vt:lpstr>Presentación de PowerPoint</vt:lpstr>
      <vt:lpstr>https://www.statista.com/statistics/276738/worldwide-and-us-market-share-of-leading-internet-browsers/</vt:lpstr>
      <vt:lpstr>Presentación de PowerPoint</vt:lpstr>
      <vt:lpstr>https://butikkeier.no/browser-usage-statistics-2018-4457b5915154</vt:lpstr>
      <vt:lpstr>Google Chrome Developer Tools</vt:lpstr>
      <vt:lpstr>Presentación de PowerPoint</vt:lpstr>
      <vt:lpstr>Presentación de PowerPoint</vt:lpstr>
      <vt:lpstr>Presentación de PowerPoint</vt:lpstr>
      <vt:lpstr>Presentación de PowerPoint</vt:lpstr>
      <vt:lpstr>Google Chrome Developer Tools</vt:lpstr>
      <vt:lpstr>Presentación de PowerPoint</vt:lpstr>
      <vt:lpstr>Estructurando páginas web ..</vt:lpstr>
      <vt:lpstr>Estructurando páginas web </vt:lpstr>
      <vt:lpstr>Presentación de PowerPoint</vt:lpstr>
      <vt:lpstr>Crear plantillas de diseño.. (Layout templates)</vt:lpstr>
      <vt:lpstr>Crear plantillas de diseño.. (Layout templates)</vt:lpstr>
      <vt:lpstr>Crear plantillas de diseño.. (Layout templates)</vt:lpstr>
      <vt:lpstr>Crear plantillas de diseño.. (Layout templates)</vt:lpstr>
      <vt:lpstr>Crear plantillas de diseño.. (Layout templates)</vt:lpstr>
      <vt:lpstr>Crear plantillas de diseño.. (Layout templates)</vt:lpstr>
      <vt:lpstr>Presentación de PowerPoint</vt:lpstr>
      <vt:lpstr>Planificando el Sitemap …</vt:lpstr>
      <vt:lpstr>Página con Mapa del sitio del website</vt:lpstr>
      <vt:lpstr>Sitemap …</vt:lpstr>
      <vt:lpstr>Sitemap …</vt:lpstr>
      <vt:lpstr>Sitemap</vt:lpstr>
      <vt:lpstr>Presentación de PowerPoint</vt:lpstr>
      <vt:lpstr>Planificación de los diseños de página …</vt:lpstr>
      <vt:lpstr>Planificación de los diseños de página …</vt:lpstr>
      <vt:lpstr>Planificación de los diseños de página …</vt:lpstr>
      <vt:lpstr>Presentación de PowerPoint</vt:lpstr>
      <vt:lpstr>Wireframe …</vt:lpstr>
      <vt:lpstr>Wireframe …</vt:lpstr>
      <vt:lpstr>Wireframe …</vt:lpstr>
      <vt:lpstr>Presentación de PowerPoint</vt:lpstr>
      <vt:lpstr>Presentación de PowerPoint</vt:lpstr>
      <vt:lpstr>Creando los archivos de plantilla …</vt:lpstr>
      <vt:lpstr>Creación de la plantilla de la página de inicio …</vt:lpstr>
      <vt:lpstr>Creación de la plantilla de la página de inicio …</vt:lpstr>
      <vt:lpstr>Creación de la plantilla de la página de contenido …</vt:lpstr>
      <vt:lpstr>NOTA</vt:lpstr>
      <vt:lpstr>Agregar un elemento &lt;div&gt; a cada plantilla</vt:lpstr>
      <vt:lpstr>Agregar un elemento &lt;div&gt; a cada plantilla</vt:lpstr>
      <vt:lpstr>NOTA</vt:lpstr>
      <vt:lpstr>Presentación de PowerPoint</vt:lpstr>
      <vt:lpstr>Código …</vt:lpstr>
      <vt:lpstr>Plantilla …</vt:lpstr>
      <vt:lpstr>Plantilla…</vt:lpstr>
      <vt:lpstr>Plantilla…</vt:lpstr>
      <vt:lpstr>Presentación de PowerPoint</vt:lpstr>
      <vt:lpstr>Plantilla…</vt:lpstr>
      <vt:lpstr>Presentación de PowerPoint</vt:lpstr>
      <vt:lpstr>Plantilla…</vt:lpstr>
      <vt:lpstr>Ejemplo de Inspeccionar elemento con herramientas de desarrollo de chrome</vt:lpstr>
      <vt:lpstr>Presentación de PowerPoint</vt:lpstr>
      <vt:lpstr>Agregar un elemento &lt;header&gt; a cada plantilla …</vt:lpstr>
      <vt:lpstr>Agregar un elemento &lt;header&gt; a cada plantilla …</vt:lpstr>
      <vt:lpstr>Agregar un elemento &lt;header&gt; a cada plantilla …</vt:lpstr>
      <vt:lpstr>Agregar un elemento &lt;header&gt; a cada plantilla …</vt:lpstr>
      <vt:lpstr>Agregar un elemento &lt;header&gt; a cada plantilla …</vt:lpstr>
      <vt:lpstr>Agregar un elemento &lt;header&gt; a cada plantilla …</vt:lpstr>
      <vt:lpstr>Agregar un elemento &lt;header&gt; a cada plantilla …</vt:lpstr>
      <vt:lpstr>Agregar un elemento &lt;header&gt; a cada plantilla …</vt:lpstr>
      <vt:lpstr>Añadiendo un elemento &lt;nav&gt; a cada plantilla …</vt:lpstr>
      <vt:lpstr>Añadiendo un elemento &lt;nav&gt; a cada plantilla …</vt:lpstr>
      <vt:lpstr>Presentación de PowerPoint</vt:lpstr>
      <vt:lpstr>Añadiendo elementos &lt;section&gt; …</vt:lpstr>
      <vt:lpstr>Añadiendo elementos &lt;section&gt; …</vt:lpstr>
      <vt:lpstr>Presentación de PowerPoint</vt:lpstr>
      <vt:lpstr>section…</vt:lpstr>
      <vt:lpstr>Presentación de PowerPoint</vt:lpstr>
      <vt:lpstr>Adición de elementos &lt;section&gt; a la plantilla de la página de inicio …</vt:lpstr>
      <vt:lpstr>Presentación de PowerPoint</vt:lpstr>
      <vt:lpstr>Añadiendo un elemento &lt;footer&gt; a cada plantilla …</vt:lpstr>
      <vt:lpstr>Presentación de PowerPoint</vt:lpstr>
      <vt:lpstr>Usando el elemento &lt;article&gt; …</vt:lpstr>
      <vt:lpstr>Usando el elemento &lt;article&gt; …</vt:lpstr>
      <vt:lpstr>Usando el elemento &lt;article&gt; …</vt:lpstr>
      <vt:lpstr>Usando el elemento &lt;article&gt;</vt:lpstr>
      <vt:lpstr>RSS feed</vt:lpstr>
      <vt:lpstr>RSS feed</vt:lpstr>
      <vt:lpstr>Trabajando con elementos &lt;meta&gt; …</vt:lpstr>
      <vt:lpstr>Trabajando con elementos &lt;meta&gt; …</vt:lpstr>
      <vt:lpstr>Trabajando con elementos &lt;meta&gt; …</vt:lpstr>
      <vt:lpstr>Presentación de PowerPoint</vt:lpstr>
      <vt:lpstr>Metadatos …</vt:lpstr>
      <vt:lpstr>Presentación de PowerPoint</vt:lpstr>
      <vt:lpstr>Metadatos y optimización de motores de búsqueda …</vt:lpstr>
      <vt:lpstr>Metadatos y optimización de motores de búsqueda …</vt:lpstr>
      <vt:lpstr>Definiendo la codificación de caracteres …</vt:lpstr>
      <vt:lpstr>Definiendo la codificación de caracteres …</vt:lpstr>
      <vt:lpstr>Presentación de PowerPoint</vt:lpstr>
      <vt:lpstr>Presentación de PowerPoint</vt:lpstr>
      <vt:lpstr>Estilo de la página con CSS …</vt:lpstr>
      <vt:lpstr>Código …</vt:lpstr>
      <vt:lpstr>Vinculando CSS a tu HTML …</vt:lpstr>
      <vt:lpstr>Vinculando CSS a tu HTML …</vt:lpstr>
      <vt:lpstr>Vinculando CSS a tu HTML …</vt:lpstr>
      <vt:lpstr>Vinculando CSS a tu HTML …</vt:lpstr>
      <vt:lpstr>Vinculando CSS a tu HTML …</vt:lpstr>
      <vt:lpstr>Presentación de PowerPoint</vt:lpstr>
      <vt:lpstr>Presentación de PowerPoint</vt:lpstr>
      <vt:lpstr>Varios css</vt:lpstr>
      <vt:lpstr>Rutas relativas y absolutas …</vt:lpstr>
      <vt:lpstr>Rutas relativas y absolutas …</vt:lpstr>
      <vt:lpstr>Rutas relativas …</vt:lpstr>
      <vt:lpstr>Rutas relativas …</vt:lpstr>
      <vt:lpstr>Rutas relativas</vt:lpstr>
      <vt:lpstr>rutas absolutas … </vt:lpstr>
      <vt:lpstr>rutas absolutas </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Arturo</dc:creator>
  <cp:lastModifiedBy>Arturo</cp:lastModifiedBy>
  <cp:revision>49</cp:revision>
  <dcterms:created xsi:type="dcterms:W3CDTF">2019-03-23T14:11:06Z</dcterms:created>
  <dcterms:modified xsi:type="dcterms:W3CDTF">2019-03-24T15:57:21Z</dcterms:modified>
</cp:coreProperties>
</file>